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341" r:id="rId3"/>
    <p:sldId id="260" r:id="rId4"/>
    <p:sldId id="259" r:id="rId5"/>
    <p:sldId id="261" r:id="rId6"/>
    <p:sldId id="263" r:id="rId7"/>
    <p:sldId id="264" r:id="rId8"/>
    <p:sldId id="265" r:id="rId9"/>
    <p:sldId id="279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BDDB"/>
    <a:srgbClr val="575759"/>
    <a:srgbClr val="274448"/>
    <a:srgbClr val="3EA9C0"/>
    <a:srgbClr val="1B4989"/>
    <a:srgbClr val="006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3" autoAdjust="0"/>
    <p:restoredTop sz="86321" autoAdjust="0"/>
  </p:normalViewPr>
  <p:slideViewPr>
    <p:cSldViewPr snapToGrid="0" snapToObjects="1">
      <p:cViewPr varScale="1">
        <p:scale>
          <a:sx n="57" d="100"/>
          <a:sy n="57" d="100"/>
        </p:scale>
        <p:origin x="312" y="52"/>
      </p:cViewPr>
      <p:guideLst/>
    </p:cSldViewPr>
  </p:slideViewPr>
  <p:outlineViewPr>
    <p:cViewPr>
      <p:scale>
        <a:sx n="33" d="100"/>
        <a:sy n="33" d="100"/>
      </p:scale>
      <p:origin x="0" y="-39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62151D-F9E7-EC4E-948B-C286334C11BA}" type="datetimeFigureOut">
              <a:rPr lang="en-US" smtClean="0"/>
              <a:t>6/1/2022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414FB-CF86-D943-8F0A-913E7D5F2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44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alphaModFix amt="8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868" b="49854"/>
          <a:stretch/>
        </p:blipFill>
        <p:spPr>
          <a:xfrm>
            <a:off x="0" y="-1632891"/>
            <a:ext cx="9144000" cy="52706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876" y="1718763"/>
            <a:ext cx="7785100" cy="924339"/>
          </a:xfrm>
        </p:spPr>
        <p:txBody>
          <a:bodyPr>
            <a:normAutofit/>
          </a:bodyPr>
          <a:lstStyle>
            <a:lvl1pPr algn="ctr">
              <a:defRPr sz="2400" baseline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subtitle</a:t>
            </a: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147145" y="931451"/>
            <a:ext cx="8839200" cy="92433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78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b="1" kern="1200" baseline="0">
                <a:solidFill>
                  <a:schemeClr val="bg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800" dirty="0">
                <a:latin typeface="Tahoma" charset="0"/>
                <a:ea typeface="Tahoma" charset="0"/>
                <a:cs typeface="Tahoma" charset="0"/>
              </a:rPr>
              <a:t>Financial Wellness for People with Disabilities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0" y="3438940"/>
            <a:ext cx="9144000" cy="397564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 Box 7"/>
          <p:cNvSpPr txBox="1"/>
          <p:nvPr userDrawn="1"/>
        </p:nvSpPr>
        <p:spPr>
          <a:xfrm>
            <a:off x="1337485" y="4107836"/>
            <a:ext cx="2652395" cy="447675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000" b="1" baseline="0" dirty="0">
                <a:solidFill>
                  <a:srgbClr val="575759"/>
                </a:solidFill>
                <a:effectLst/>
                <a:latin typeface="Tahoma" charset="0"/>
                <a:ea typeface="Tahoma" charset="0"/>
                <a:cs typeface="Tahoma" charset="0"/>
              </a:rPr>
              <a:t>Developed by:</a:t>
            </a:r>
            <a:endParaRPr lang="en-US" sz="2000" baseline="0" dirty="0">
              <a:solidFill>
                <a:srgbClr val="575759"/>
              </a:solidFill>
              <a:effectLst/>
              <a:latin typeface="Tahoma" charset="0"/>
              <a:ea typeface="Tahoma" charset="0"/>
              <a:cs typeface="Tahoma" charset="0"/>
            </a:endParaRPr>
          </a:p>
          <a:p>
            <a:pPr marL="0" marR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200" dirty="0">
                <a:solidFill>
                  <a:srgbClr val="7F7F7F"/>
                </a:solidFill>
                <a:effectLst/>
                <a:latin typeface="Arial Rounded MT Bold" charset="0"/>
                <a:ea typeface="Times New Roman" charset="0"/>
                <a:cs typeface="Times New Roman" charset="0"/>
              </a:rPr>
              <a:t> </a:t>
            </a:r>
            <a:endParaRPr lang="en-US" sz="1200" dirty="0">
              <a:solidFill>
                <a:srgbClr val="404040"/>
              </a:solidFill>
              <a:effectLst/>
              <a:ea typeface="Times New Roman" charset="0"/>
              <a:cs typeface="Times New Roman" charset="0"/>
            </a:endParaRPr>
          </a:p>
        </p:txBody>
      </p:sp>
      <p:pic>
        <p:nvPicPr>
          <p:cNvPr id="19" name="Picture 18" descr="CDD - Illinois Council on Developmental Disabilities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33530" y="5120491"/>
            <a:ext cx="1653803" cy="985561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 userDrawn="1"/>
        </p:nvSpPr>
        <p:spPr>
          <a:xfrm>
            <a:off x="914400" y="4494986"/>
            <a:ext cx="344000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 Disability Institute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Washington, DC</a:t>
            </a:r>
          </a:p>
          <a:p>
            <a:pPr algn="ctr"/>
            <a:r>
              <a:rPr lang="en-US" sz="200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nationaldisabilityinstitute.org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981104" y="4141043"/>
            <a:ext cx="29586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This training program </a:t>
            </a:r>
          </a:p>
          <a:p>
            <a:pPr algn="ctr"/>
            <a:r>
              <a:rPr lang="en-US" sz="2000" b="1" i="0" baseline="0" dirty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rPr>
              <a:t>is supported by: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260" y="5592570"/>
            <a:ext cx="1809448" cy="480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31" y="791154"/>
            <a:ext cx="8623935" cy="640080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2" y="1570384"/>
            <a:ext cx="8623935" cy="4850294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>
                <a:latin typeface="Tahoma" charset="0"/>
                <a:ea typeface="Tahoma" charset="0"/>
                <a:cs typeface="Tahoma" charset="0"/>
              </a:defRPr>
            </a:lvl1pPr>
            <a:lvl2pPr>
              <a:buClr>
                <a:srgbClr val="20BDDB"/>
              </a:buCl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9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0029" y="810489"/>
            <a:ext cx="8635613" cy="650564"/>
          </a:xfrm>
        </p:spPr>
        <p:txBody>
          <a:bodyPr/>
          <a:lstStyle>
            <a:lvl1pPr>
              <a:defRPr baseline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r>
              <a:rPr lang="en-US" dirty="0"/>
              <a:t>This is my page title.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29" y="1590261"/>
            <a:ext cx="4153067" cy="4800600"/>
          </a:xfrm>
        </p:spPr>
        <p:txBody>
          <a:bodyPr/>
          <a:lstStyle>
            <a:lvl1pPr marL="260741" indent="-260741">
              <a:buFont typeface="Arial" panose="020B0604020202020204" pitchFamily="34" charset="0"/>
              <a:buChar char="•"/>
              <a:defRPr sz="2000" baseline="0">
                <a:solidFill>
                  <a:srgbClr val="575759"/>
                </a:solidFill>
                <a:latin typeface="Tahoma" charset="0"/>
                <a:ea typeface="Tahoma" charset="0"/>
                <a:cs typeface="Tahoma" charset="0"/>
              </a:defRPr>
            </a:lvl1pPr>
            <a:lvl2pPr>
              <a:defRPr sz="1800" baseline="0">
                <a:latin typeface="Tahoma" charset="0"/>
                <a:ea typeface="Tahoma" charset="0"/>
                <a:cs typeface="Tahoma" charset="0"/>
              </a:defRPr>
            </a:lvl2pPr>
            <a:lvl3pPr marL="857228" indent="-171446">
              <a:buFont typeface="Wingdings" panose="05000000000000000000" pitchFamily="2" charset="2"/>
              <a:buChar char="§"/>
              <a:defRPr sz="1800" baseline="0">
                <a:latin typeface="Tahoma" charset="0"/>
                <a:ea typeface="Tahoma" charset="0"/>
                <a:cs typeface="Tahoma" charset="0"/>
              </a:defRPr>
            </a:lvl3pPr>
            <a:lvl4pPr>
              <a:defRPr sz="1800" baseline="0">
                <a:latin typeface="Tahoma" charset="0"/>
                <a:ea typeface="Tahoma" charset="0"/>
                <a:cs typeface="Tahoma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722575" y="1590261"/>
            <a:ext cx="4153067" cy="4800600"/>
          </a:xfrm>
        </p:spPr>
        <p:txBody>
          <a:bodyPr/>
          <a:lstStyle>
            <a:lvl1pPr>
              <a:defRPr>
                <a:latin typeface="Tahoma" charset="0"/>
                <a:ea typeface="Tahoma" charset="0"/>
                <a:cs typeface="Tahoma" charset="0"/>
              </a:defRPr>
            </a:lvl1pPr>
            <a:lvl2pPr>
              <a:defRPr sz="1800">
                <a:latin typeface="Tahoma" charset="0"/>
                <a:ea typeface="Tahoma" charset="0"/>
                <a:cs typeface="Tahoma" charset="0"/>
              </a:defRPr>
            </a:lvl2pPr>
            <a:lvl3pPr>
              <a:defRPr sz="1800">
                <a:latin typeface="Tahoma" charset="0"/>
                <a:ea typeface="Tahoma" charset="0"/>
                <a:cs typeface="Tahoma" charset="0"/>
              </a:defRPr>
            </a:lvl3pPr>
            <a:lvl4pPr>
              <a:defRPr sz="1800">
                <a:latin typeface="Tahoma" charset="0"/>
                <a:ea typeface="Tahoma" charset="0"/>
                <a:cs typeface="Tahoma" charset="0"/>
              </a:defRPr>
            </a:lvl4pPr>
            <a:lvl5pPr marL="1371566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48261" y="6480313"/>
            <a:ext cx="427381" cy="2873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5AC5E9-28C9-498F-BCCA-E3048E5B58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7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b="1" dirty="0">
                <a:solidFill>
                  <a:srgbClr val="1B4989"/>
                </a:solidFill>
              </a:rPr>
              <a:t>This is my section title.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This is my section subtitle.</a:t>
            </a:r>
          </a:p>
        </p:txBody>
      </p:sp>
    </p:spTree>
    <p:extLst>
      <p:ext uri="{BB962C8B-B14F-4D97-AF65-F5344CB8AC3E}">
        <p14:creationId xmlns:p14="http://schemas.microsoft.com/office/powerpoint/2010/main" val="93182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8660" y="782456"/>
            <a:ext cx="8676861" cy="68894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This is my page title.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660" y="1610138"/>
            <a:ext cx="8676861" cy="47608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212627"/>
          </a:xfrm>
          <a:prstGeom prst="rect">
            <a:avLst/>
          </a:prstGeom>
          <a:solidFill>
            <a:srgbClr val="20BDD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Rectangle 10"/>
          <p:cNvSpPr/>
          <p:nvPr userDrawn="1"/>
        </p:nvSpPr>
        <p:spPr>
          <a:xfrm>
            <a:off x="0" y="265894"/>
            <a:ext cx="9144000" cy="443416"/>
          </a:xfrm>
          <a:prstGeom prst="rect">
            <a:avLst/>
          </a:prstGeom>
          <a:solidFill>
            <a:srgbClr val="575759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Rectangle 13"/>
          <p:cNvSpPr/>
          <p:nvPr userDrawn="1"/>
        </p:nvSpPr>
        <p:spPr>
          <a:xfrm>
            <a:off x="8457982" y="6489421"/>
            <a:ext cx="686017" cy="266142"/>
          </a:xfrm>
          <a:prstGeom prst="rect">
            <a:avLst/>
          </a:prstGeom>
          <a:solidFill>
            <a:srgbClr val="20BD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983" y="53267"/>
            <a:ext cx="686017" cy="613259"/>
          </a:xfrm>
          <a:prstGeom prst="rect">
            <a:avLst/>
          </a:prstGeom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457981" y="6489421"/>
            <a:ext cx="437539" cy="266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4FACB3E1-20E2-D24F-8BE6-CB5F27E615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2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1" r:id="rId3"/>
    <p:sldLayoutId id="2147483653" r:id="rId4"/>
  </p:sldLayoutIdLst>
  <p:hf hdr="0" ft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000" b="1" kern="1200" baseline="0">
          <a:solidFill>
            <a:srgbClr val="20BDDB"/>
          </a:solidFill>
          <a:latin typeface="Tahoma" charset="0"/>
          <a:ea typeface="Tahoma" charset="0"/>
          <a:cs typeface="Tahoma" charset="0"/>
        </a:defRPr>
      </a:lvl1pPr>
    </p:titleStyle>
    <p:bodyStyle>
      <a:lvl1pPr marL="260741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74448"/>
        </a:buClr>
        <a:buSzPct val="145000"/>
        <a:buFont typeface="Arial" panose="020B0604020202020204" pitchFamily="34" charset="0"/>
        <a:buChar char="•"/>
        <a:defRPr sz="20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1pPr>
      <a:lvl2pPr marL="603632" indent="-260741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Courier New" charset="0"/>
        <a:buChar char="o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575759"/>
        </a:buClr>
        <a:buSzPct val="80000"/>
        <a:buFont typeface="Wingdings" panose="05000000000000000000" pitchFamily="2" charset="2"/>
        <a:buChar char="§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Clr>
          <a:srgbClr val="20BDDB"/>
        </a:buClr>
        <a:buFont typeface="Arial" charset="0"/>
        <a:buChar char="•"/>
        <a:defRPr sz="1800" kern="1200" baseline="0">
          <a:solidFill>
            <a:srgbClr val="575759"/>
          </a:solidFill>
          <a:latin typeface="Tahoma" charset="0"/>
          <a:ea typeface="Tahoma" charset="0"/>
          <a:cs typeface="Tahoma" charset="0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450"/>
        </a:spcBef>
        <a:spcAft>
          <a:spcPts val="900"/>
        </a:spcAft>
        <a:buFont typeface="Arial"/>
        <a:buChar char="•"/>
        <a:defRPr sz="1350" kern="1200">
          <a:solidFill>
            <a:schemeClr val="tx1"/>
          </a:solidFill>
          <a:latin typeface="Warnock Pro" charset="0"/>
          <a:ea typeface="Warnock Pro" charset="0"/>
          <a:cs typeface="Warnock Pro" charset="0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Notepad_icon.svg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Module 1: Money</a:t>
            </a:r>
          </a:p>
        </p:txBody>
      </p:sp>
    </p:spTree>
    <p:extLst>
      <p:ext uri="{BB962C8B-B14F-4D97-AF65-F5344CB8AC3E}">
        <p14:creationId xmlns:p14="http://schemas.microsoft.com/office/powerpoint/2010/main" val="493312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D6063-D759-B54D-9F11-F9AD432D4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vs. Wants (Slide 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8B649-B490-3D4E-A81F-D16ABEB4D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967" y="2733977"/>
            <a:ext cx="7358062" cy="148633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/>
              <a:t>Sometimes we don’t have all the money we would like to pay for everything we want. </a:t>
            </a:r>
          </a:p>
          <a:p>
            <a:pPr marL="0" indent="0" algn="ctr">
              <a:buNone/>
            </a:pPr>
            <a:r>
              <a:rPr lang="en-US" dirty="0"/>
              <a:t>This is where we must determine what our </a:t>
            </a:r>
            <a:r>
              <a:rPr lang="en-US" b="1" dirty="0"/>
              <a:t>needs</a:t>
            </a:r>
            <a:r>
              <a:rPr lang="en-US" dirty="0"/>
              <a:t> and </a:t>
            </a:r>
            <a:r>
              <a:rPr lang="en-US" b="1" dirty="0"/>
              <a:t>wants</a:t>
            </a:r>
            <a:r>
              <a:rPr lang="en-US" dirty="0"/>
              <a:t> truly are.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18E71B-CEE9-6B49-976A-71860DA8CE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26427" y="6383914"/>
            <a:ext cx="437539" cy="266142"/>
          </a:xfrm>
        </p:spPr>
        <p:txBody>
          <a:bodyPr/>
          <a:lstStyle/>
          <a:p>
            <a:endParaRPr lang="en-US" dirty="0"/>
          </a:p>
          <a:p>
            <a:fld id="{4FACB3E1-20E2-D24F-8BE6-CB5F27E6153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30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063" y="2727823"/>
            <a:ext cx="8008718" cy="1021556"/>
          </a:xfrm>
        </p:spPr>
        <p:txBody>
          <a:bodyPr>
            <a:normAutofit/>
          </a:bodyPr>
          <a:lstStyle/>
          <a:p>
            <a:r>
              <a:rPr lang="en-US" sz="3000" dirty="0"/>
              <a:t>How Are Some Different </a:t>
            </a:r>
            <a:br>
              <a:rPr lang="en-US" sz="3000" dirty="0"/>
            </a:br>
            <a:r>
              <a:rPr lang="en-US" sz="3000" dirty="0"/>
              <a:t>Ways We Get Money?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318E71B-CEE9-6B49-976A-71860DA8CE50}"/>
              </a:ext>
            </a:extLst>
          </p:cNvPr>
          <p:cNvSpPr txBox="1">
            <a:spLocks/>
          </p:cNvSpPr>
          <p:nvPr/>
        </p:nvSpPr>
        <p:spPr>
          <a:xfrm>
            <a:off x="8508781" y="6482079"/>
            <a:ext cx="503139" cy="21252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5970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B3637-9B7B-584D-A87F-1FA886530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 = Income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06F9C-0756-EE49-8452-B0595DFD6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Earn money through a job </a:t>
            </a:r>
          </a:p>
          <a:p>
            <a:r>
              <a:rPr lang="en-US" dirty="0"/>
              <a:t>Supplemental Security Income = SSI</a:t>
            </a:r>
          </a:p>
          <a:p>
            <a:r>
              <a:rPr lang="en-US" dirty="0"/>
              <a:t>Social Security Disability Insurance = SSDI</a:t>
            </a:r>
          </a:p>
          <a:p>
            <a:r>
              <a:rPr lang="en-US" dirty="0"/>
              <a:t>Gifts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488184-F4C9-F84F-875E-E6D47DA9B8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1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26FC4-BE4A-2244-A2E4-1BF37B812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You Earn More Money?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D3CC8-A2A6-8A4E-80C7-9682FAC61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school for higher learning</a:t>
            </a:r>
          </a:p>
          <a:p>
            <a:r>
              <a:rPr lang="en-US" dirty="0"/>
              <a:t>Gain experience in different areas at your current job </a:t>
            </a:r>
          </a:p>
          <a:p>
            <a:r>
              <a:rPr lang="en-US" dirty="0"/>
              <a:t>Develop additional skills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Each of these may lead to a promotion at your current job or lead you to an even better job with higher earnings.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335A2-4E71-C14C-A00F-87A3E65D39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565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C9F35-B682-1A41-90A9-BAC591E80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Assets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23381-8357-9543-B79A-3D87FF7C5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Which of these do you think are assets? </a:t>
            </a:r>
          </a:p>
          <a:p>
            <a:pPr lvl="1"/>
            <a:r>
              <a:rPr lang="en-US" sz="2000" dirty="0"/>
              <a:t>House</a:t>
            </a:r>
          </a:p>
          <a:p>
            <a:pPr lvl="1"/>
            <a:r>
              <a:rPr lang="en-US" sz="2000" dirty="0"/>
              <a:t>Money</a:t>
            </a:r>
          </a:p>
          <a:p>
            <a:pPr lvl="1"/>
            <a:r>
              <a:rPr lang="en-US" sz="2000" dirty="0"/>
              <a:t>Education</a:t>
            </a:r>
          </a:p>
          <a:p>
            <a:pPr lvl="1"/>
            <a:r>
              <a:rPr lang="en-US" sz="2000" dirty="0"/>
              <a:t>Car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335A2-4E71-C14C-A00F-87A3E65D39D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457981" y="6489421"/>
            <a:ext cx="437539" cy="266142"/>
          </a:xfrm>
        </p:spPr>
        <p:txBody>
          <a:bodyPr/>
          <a:lstStyle/>
          <a:p>
            <a:fld id="{4FACB3E1-20E2-D24F-8BE6-CB5F27E6153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4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C2B16-416B-B34C-816E-7E1E6BE7E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Assets?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FCDD8-2A0A-0841-9246-42524CC10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Assets are the items we own that have value.</a:t>
            </a:r>
          </a:p>
          <a:p>
            <a:pPr lvl="1"/>
            <a:r>
              <a:rPr lang="en-US" sz="2000" dirty="0"/>
              <a:t>Money you have in the bank</a:t>
            </a:r>
          </a:p>
          <a:p>
            <a:pPr lvl="1"/>
            <a:r>
              <a:rPr lang="en-US" sz="2000" dirty="0"/>
              <a:t>Cash on hand</a:t>
            </a:r>
          </a:p>
          <a:p>
            <a:pPr lvl="1"/>
            <a:r>
              <a:rPr lang="en-US" sz="2000" dirty="0"/>
              <a:t>Shares, retirement accounts, other investments</a:t>
            </a:r>
          </a:p>
          <a:p>
            <a:pPr lvl="1"/>
            <a:r>
              <a:rPr lang="en-US" sz="2000" dirty="0"/>
              <a:t>Property you own</a:t>
            </a:r>
          </a:p>
          <a:p>
            <a:pPr lvl="1"/>
            <a:r>
              <a:rPr lang="en-US" sz="2000" dirty="0"/>
              <a:t>A home or business</a:t>
            </a:r>
          </a:p>
          <a:p>
            <a:pPr lvl="1"/>
            <a:r>
              <a:rPr lang="en-US" sz="2000" dirty="0"/>
              <a:t>Car or other type of vehicle </a:t>
            </a:r>
          </a:p>
          <a:p>
            <a:pPr lvl="1"/>
            <a:r>
              <a:rPr lang="en-US" sz="2000" dirty="0"/>
              <a:t>Furniture and appliances </a:t>
            </a:r>
          </a:p>
          <a:p>
            <a:pPr lvl="1"/>
            <a:r>
              <a:rPr lang="en-US" sz="2000" dirty="0"/>
              <a:t>Education and work experience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902867-70E7-5548-9E69-B73C210B28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69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2B5D3-5665-3449-AC82-771F07F07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05740" indent="-205740">
              <a:defRPr/>
            </a:pPr>
            <a:r>
              <a:rPr lang="en-US" dirty="0"/>
              <a:t>Importance of Asset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983B5-4487-BC4F-8014-1EB115049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is the development of assets important to persons with disabilities? </a:t>
            </a:r>
          </a:p>
          <a:p>
            <a:pPr lvl="1">
              <a:defRPr/>
            </a:pPr>
            <a:r>
              <a:rPr lang="en-US" sz="2000" dirty="0"/>
              <a:t>Assets provide greater financial security and independence.  </a:t>
            </a:r>
          </a:p>
          <a:p>
            <a:pPr lvl="1">
              <a:defRPr/>
            </a:pPr>
            <a:r>
              <a:rPr lang="en-US" sz="2000" dirty="0"/>
              <a:t>Assets improve our community participation and our quality of life.  </a:t>
            </a:r>
          </a:p>
          <a:p>
            <a:pPr lvl="1">
              <a:defRPr/>
            </a:pPr>
            <a:r>
              <a:rPr lang="en-US" sz="2000" dirty="0"/>
              <a:t>Overall, assets help us to build our financial wellness.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8EFEA0-6077-A245-96BE-4C83286F4C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08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854CC-CD0A-5A4E-8A99-9A6088F26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715CD-CAF0-B849-9294-AA345C863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1" y="1588084"/>
            <a:ext cx="8623935" cy="4850294"/>
          </a:xfrm>
        </p:spPr>
        <p:txBody>
          <a:bodyPr/>
          <a:lstStyle/>
          <a:p>
            <a:pPr>
              <a:defRPr/>
            </a:pPr>
            <a:r>
              <a:rPr lang="en-US" dirty="0"/>
              <a:t>Who influences how we think about and manage our money?</a:t>
            </a:r>
          </a:p>
          <a:p>
            <a:pPr>
              <a:defRPr/>
            </a:pPr>
            <a:r>
              <a:rPr lang="en-US" dirty="0"/>
              <a:t>Why do we need money?</a:t>
            </a:r>
          </a:p>
        </p:txBody>
      </p:sp>
      <p:sp>
        <p:nvSpPr>
          <p:cNvPr id="4" name="Rectangle 3"/>
          <p:cNvSpPr/>
          <p:nvPr/>
        </p:nvSpPr>
        <p:spPr>
          <a:xfrm>
            <a:off x="8581040" y="6456728"/>
            <a:ext cx="49394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219774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2EDA1-19DA-924B-9BD9-28F86AB65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#3: My American Dream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AB42B-4658-874F-B926-504EB5131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Define YOUR American Dream.</a:t>
            </a:r>
          </a:p>
          <a:p>
            <a:pPr>
              <a:defRPr/>
            </a:pPr>
            <a:r>
              <a:rPr lang="en-US" dirty="0"/>
              <a:t>What pictures and words describes your dream?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3DF949-FE54-D54C-B197-D445300A1349}"/>
              </a:ext>
            </a:extLst>
          </p:cNvPr>
          <p:cNvSpPr txBox="1"/>
          <p:nvPr/>
        </p:nvSpPr>
        <p:spPr>
          <a:xfrm>
            <a:off x="1027840" y="3810861"/>
            <a:ext cx="22489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rPr>
              <a:t>Vision for </a:t>
            </a:r>
          </a:p>
          <a:p>
            <a:pPr algn="ctr"/>
            <a:r>
              <a:rPr lang="en-US" sz="2000" b="1" dirty="0">
                <a:solidFill>
                  <a:srgbClr val="20BDDB"/>
                </a:solidFill>
                <a:latin typeface="Tahoma" charset="0"/>
                <a:ea typeface="Tahoma" charset="0"/>
                <a:cs typeface="Tahoma" charset="0"/>
              </a:rPr>
              <a:t>My American Dream</a:t>
            </a:r>
          </a:p>
        </p:txBody>
      </p:sp>
      <p:pic>
        <p:nvPicPr>
          <p:cNvPr id="4" name="Picture 3" descr="Person pointing to a blank white board with a lightbulb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802" y="2752452"/>
            <a:ext cx="4724400" cy="313248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546657" y="6458141"/>
            <a:ext cx="6346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868707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59FBC-F77D-7B43-8E92-99E4A2C38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Activity #3: My American Dream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51680-7638-F94B-BA06-B15381E5F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How much would it cost to make your dream a reality?</a:t>
            </a:r>
          </a:p>
          <a:p>
            <a:pPr>
              <a:defRPr/>
            </a:pPr>
            <a:r>
              <a:rPr lang="en-US" dirty="0"/>
              <a:t>How much would you have to save each week for a certain amount of time to make this dream a reality?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68028C-948B-3D4A-9607-130B3A8E936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22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1CEC0-0C82-654C-AE1B-3EDDBADB0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&amp; Housekeeping 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4D37B-68FA-2E4F-88DF-776A77D9E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  <a:p>
            <a:r>
              <a:rPr lang="en-US" dirty="0"/>
              <a:t>Did everyone sign in?</a:t>
            </a:r>
          </a:p>
          <a:p>
            <a:r>
              <a:rPr lang="en-US" dirty="0"/>
              <a:t>PRE-Test Evaluation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BDFC3C-6A82-0F4F-95B4-5EE86D0C22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334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CCDD6-984E-A04B-907C-ED393DB15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Assignment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074BB-C72E-F546-AE08-96CCB71E7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My Budget Worksheet </a:t>
            </a:r>
          </a:p>
        </p:txBody>
      </p:sp>
      <p:pic>
        <p:nvPicPr>
          <p:cNvPr id="5" name="Picture 4" descr="Graphic of notepad with pencil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784" y="2771776"/>
            <a:ext cx="2207967" cy="220796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9A1B381-AB69-A24C-80C3-F859B2A6AF5C}"/>
              </a:ext>
            </a:extLst>
          </p:cNvPr>
          <p:cNvSpPr txBox="1"/>
          <p:nvPr/>
        </p:nvSpPr>
        <p:spPr>
          <a:xfrm>
            <a:off x="2941565" y="5353962"/>
            <a:ext cx="322086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s://en.wikipedia.org/wiki/File:Notepad_icon.svg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sa/3.0/"/>
              </a:rPr>
              <a:t>CC BY-SA</a:t>
            </a:r>
            <a:endParaRPr lang="en-US" sz="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0020D6-1D07-D04E-BCF7-CCEC7789B1D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1502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pic>
        <p:nvPicPr>
          <p:cNvPr id="6" name="Picture 5" descr="Question mark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3248" y="2531577"/>
            <a:ext cx="2857500" cy="28575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171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F66EA-D410-1F4F-BCFF-8DF69E366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and Closing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F9CADA-B9A7-1943-9231-B43AE2769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973" y="2127596"/>
            <a:ext cx="7258050" cy="3358803"/>
          </a:xfrm>
        </p:spPr>
        <p:txBody>
          <a:bodyPr/>
          <a:lstStyle/>
          <a:p>
            <a:pPr marL="400050" indent="-400050" algn="ctr">
              <a:lnSpc>
                <a:spcPct val="100000"/>
              </a:lnSpc>
              <a:buNone/>
            </a:pPr>
            <a:r>
              <a:rPr lang="en-US" b="1" dirty="0"/>
              <a:t>Don’t Forget!              </a:t>
            </a:r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Complete and turn in your evaluation and post-test.</a:t>
            </a:r>
          </a:p>
          <a:p>
            <a:pPr marL="400050" indent="-400050" algn="ctr">
              <a:lnSpc>
                <a:spcPct val="100000"/>
              </a:lnSpc>
              <a:buNone/>
            </a:pPr>
            <a:endParaRPr lang="en-US" dirty="0"/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Congratulations on completing your first steps towards improving YOUR financial wellness. </a:t>
            </a:r>
          </a:p>
          <a:p>
            <a:pPr marL="400050" indent="-400050" algn="ctr">
              <a:lnSpc>
                <a:spcPct val="100000"/>
              </a:lnSpc>
              <a:buNone/>
            </a:pPr>
            <a:endParaRPr lang="en-US" dirty="0"/>
          </a:p>
          <a:p>
            <a:pPr marL="400050" indent="-400050" algn="ctr">
              <a:lnSpc>
                <a:spcPct val="100000"/>
              </a:lnSpc>
              <a:buNone/>
            </a:pPr>
            <a:r>
              <a:rPr lang="en-US" dirty="0"/>
              <a:t>Thank YOU!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9100" y="6463540"/>
            <a:ext cx="51793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4FACB3E1-20E2-D24F-8BE6-CB5F27E61535}" type="slidenum">
              <a:rPr lang="en-US" sz="12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pPr/>
              <a:t>22</a:t>
            </a:fld>
            <a:endParaRPr lang="en-US" sz="12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209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3A7B8-7F9B-3C4B-AE41-A36438002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 vs. Reality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320C-5B74-4C43-A6DC-DECB3C31F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Myth: </a:t>
            </a:r>
            <a:r>
              <a:rPr lang="en-US" dirty="0"/>
              <a:t>I don’t need to know about money. My staff and family take care of everything.</a:t>
            </a:r>
          </a:p>
          <a:p>
            <a:r>
              <a:rPr lang="en-US" b="1" dirty="0"/>
              <a:t>Reality: </a:t>
            </a:r>
            <a:r>
              <a:rPr lang="en-US" dirty="0"/>
              <a:t>Everyone needs money to have a good quality of life. Understanding money and managing the money you have will help you achieve your individual financial goals.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DD721-FD55-4446-8572-3F78A73D7C6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55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what money is and what we use it for.</a:t>
            </a:r>
          </a:p>
          <a:p>
            <a:r>
              <a:rPr lang="en-US" dirty="0"/>
              <a:t>Explain how money is earned.</a:t>
            </a:r>
          </a:p>
          <a:p>
            <a:r>
              <a:rPr lang="en-US" dirty="0"/>
              <a:t>Define assets.</a:t>
            </a:r>
          </a:p>
          <a:p>
            <a:r>
              <a:rPr lang="en-US" dirty="0"/>
              <a:t>Discuss why money is needed.</a:t>
            </a:r>
          </a:p>
          <a:p>
            <a:r>
              <a:rPr lang="en-US" dirty="0"/>
              <a:t>Learn what it means to budget money.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9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AA3BC-E425-274D-8B39-EA3DCC413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Money and What Do We Use It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E112F-D610-C14C-B17E-B9E486418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Money is something (such as coins or bills) we use as a way to pay for stuff and services and to pay people for their work.</a:t>
            </a:r>
          </a:p>
        </p:txBody>
      </p:sp>
      <p:pic>
        <p:nvPicPr>
          <p:cNvPr id="6" name="Picture 5" descr="Bills and coins lying on a 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38" y="2758161"/>
            <a:ext cx="4398010" cy="292667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4FC6FA-92B9-874E-A6DF-FFF05CEC1BB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766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55DD0-C851-9940-A9F7-394027E97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86E9B-7CEB-5E46-A4B8-A3F4C73BBA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we need money for in everyday life? </a:t>
            </a:r>
          </a:p>
          <a:p>
            <a:r>
              <a:rPr lang="en-US" dirty="0"/>
              <a:t>What are our expenses?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Keep in mind! Expenses are items we spend money on to have or use.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84C3C-A15C-0E4C-9864-B3406ABF42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380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2FFB2-2C06-4342-868D-8B8A963DA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F1A77-6962-F745-8811-0A5D8E3E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1" y="1431234"/>
            <a:ext cx="8623935" cy="5110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What Do </a:t>
            </a:r>
            <a:r>
              <a:rPr lang="en-US" u="sng" dirty="0"/>
              <a:t>YOU</a:t>
            </a:r>
            <a:r>
              <a:rPr lang="en-US" dirty="0"/>
              <a:t> Spend Money On?</a:t>
            </a:r>
          </a:p>
        </p:txBody>
      </p:sp>
      <p:pic>
        <p:nvPicPr>
          <p:cNvPr id="5" name="Picture 4" descr="Sample of a spending diar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7754" y="2039730"/>
            <a:ext cx="4408487" cy="471583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93045-F2E1-0D44-8DC1-F04DDD6D2F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22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E606E-F5B8-EF4A-88CF-BAA699001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vs. Wants (Slide 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90E9D-9A60-B848-8C5B-30D0C94A1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281" y="1532238"/>
            <a:ext cx="8896865" cy="4888440"/>
          </a:xfrm>
        </p:spPr>
        <p:txBody>
          <a:bodyPr/>
          <a:lstStyle/>
          <a:p>
            <a:r>
              <a:rPr lang="en-US" dirty="0"/>
              <a:t>Let’s look at what you just said you spend money on.</a:t>
            </a:r>
          </a:p>
          <a:p>
            <a:r>
              <a:rPr lang="en-US" dirty="0"/>
              <a:t>Would you identify those as needs or wants?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0DC97-FF47-D34C-9B1D-3BEB9D2774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24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E606E-F5B8-EF4A-88CF-BAA699001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vs. Wants (Slide 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90E9D-9A60-B848-8C5B-30D0C94A1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031" y="1532238"/>
            <a:ext cx="8655490" cy="4888440"/>
          </a:xfrm>
        </p:spPr>
        <p:txBody>
          <a:bodyPr/>
          <a:lstStyle/>
          <a:p>
            <a:r>
              <a:rPr lang="en-US" dirty="0"/>
              <a:t>Needs</a:t>
            </a:r>
          </a:p>
          <a:p>
            <a:pPr lvl="1"/>
            <a:r>
              <a:rPr lang="en-US" sz="2000" dirty="0"/>
              <a:t>Things we have to pay for every month like food, transportation, rent, electricity, phone and more. </a:t>
            </a:r>
          </a:p>
          <a:p>
            <a:r>
              <a:rPr lang="en-US" dirty="0"/>
              <a:t>Wants</a:t>
            </a:r>
          </a:p>
          <a:p>
            <a:pPr lvl="1"/>
            <a:r>
              <a:rPr lang="en-US" sz="2000" dirty="0"/>
              <a:t>Things we pay for that we enjoy and let us have fun like video games, movies, music and more.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A0DC97-FF47-D34C-9B1D-3BEB9D2774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CB3E1-20E2-D24F-8BE6-CB5F27E6153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6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NDI Template">
  <a:themeElements>
    <a:clrScheme name="NDI">
      <a:dk1>
        <a:srgbClr val="000000"/>
      </a:dk1>
      <a:lt1>
        <a:srgbClr val="FFFFFF"/>
      </a:lt1>
      <a:dk2>
        <a:srgbClr val="1A4988"/>
      </a:dk2>
      <a:lt2>
        <a:srgbClr val="E7E6E6"/>
      </a:lt2>
      <a:accent1>
        <a:srgbClr val="1A4988"/>
      </a:accent1>
      <a:accent2>
        <a:srgbClr val="000000"/>
      </a:accent2>
      <a:accent3>
        <a:srgbClr val="A5A5A5"/>
      </a:accent3>
      <a:accent4>
        <a:srgbClr val="5E5E5E"/>
      </a:accent4>
      <a:accent5>
        <a:srgbClr val="5B9BD5"/>
      </a:accent5>
      <a:accent6>
        <a:srgbClr val="70AD47"/>
      </a:accent6>
      <a:hlink>
        <a:srgbClr val="0563C1"/>
      </a:hlink>
      <a:folHlink>
        <a:srgbClr val="919191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4F1196A0-BB28-4D43-ACB3-A09AC8588732}" vid="{33C8CF3B-63B9-D84F-ADCF-FB3A09D2D9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 NDI Template - Wide_CN</Template>
  <TotalTime>293</TotalTime>
  <Words>660</Words>
  <Application>Microsoft Office PowerPoint</Application>
  <PresentationFormat>On-screen Show (4:3)</PresentationFormat>
  <Paragraphs>111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Arial Rounded MT Bold</vt:lpstr>
      <vt:lpstr>Calibri</vt:lpstr>
      <vt:lpstr>Courier New</vt:lpstr>
      <vt:lpstr>Franklin Gothic Book</vt:lpstr>
      <vt:lpstr>Tahoma</vt:lpstr>
      <vt:lpstr>Warnock Pro</vt:lpstr>
      <vt:lpstr>Wingdings</vt:lpstr>
      <vt:lpstr>NDI Template</vt:lpstr>
      <vt:lpstr>Module 1: Money</vt:lpstr>
      <vt:lpstr>Welcome &amp; Housekeeping  </vt:lpstr>
      <vt:lpstr>Myth vs. Reality</vt:lpstr>
      <vt:lpstr>Agenda</vt:lpstr>
      <vt:lpstr>What Is Money and What Do We Use It For?</vt:lpstr>
      <vt:lpstr>Activity #1</vt:lpstr>
      <vt:lpstr>Homework Review</vt:lpstr>
      <vt:lpstr>Needs vs. Wants (Slide 1 of 3)</vt:lpstr>
      <vt:lpstr>Needs vs. Wants (Slide 2 of 3)</vt:lpstr>
      <vt:lpstr>Needs vs. Wants (Slide 3 of 3)</vt:lpstr>
      <vt:lpstr>How Are Some Different  Ways We Get Money?</vt:lpstr>
      <vt:lpstr>Money = Income </vt:lpstr>
      <vt:lpstr>How Can You Earn More Money?</vt:lpstr>
      <vt:lpstr>Defining Assets</vt:lpstr>
      <vt:lpstr>What Are Assets? </vt:lpstr>
      <vt:lpstr>Importance of Asset Development</vt:lpstr>
      <vt:lpstr>Activity #2</vt:lpstr>
      <vt:lpstr>Activity #3: My American Dream</vt:lpstr>
      <vt:lpstr>Activity #3: My American Dream (Continued)</vt:lpstr>
      <vt:lpstr>Homework Assignment </vt:lpstr>
      <vt:lpstr>Questions</vt:lpstr>
      <vt:lpstr>Evaluation and Closing 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My Presentation Title</dc:title>
  <dc:creator>Christa Nieminen</dc:creator>
  <cp:lastModifiedBy>Al Milioto</cp:lastModifiedBy>
  <cp:revision>51</cp:revision>
  <dcterms:created xsi:type="dcterms:W3CDTF">2019-01-10T23:31:07Z</dcterms:created>
  <dcterms:modified xsi:type="dcterms:W3CDTF">2022-06-01T13:48:11Z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EF4796C9-CB68-4213-9308-9CFB41565369</vt:lpwstr>
  </property>
  <property fmtid="{D5CDD505-2E9C-101B-9397-08002B2CF9AE}" pid="3" name="ArticulatePath">
    <vt:lpwstr>2019 Ilinois CDD Template - Standard (002)</vt:lpwstr>
  </property>
</Properties>
</file>