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4"/>
  </p:notesMasterIdLst>
  <p:sldIdLst>
    <p:sldId id="256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2" r:id="rId24"/>
    <p:sldId id="323" r:id="rId25"/>
    <p:sldId id="324" r:id="rId26"/>
    <p:sldId id="301" r:id="rId27"/>
    <p:sldId id="325" r:id="rId28"/>
    <p:sldId id="302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8" r:id="rId41"/>
    <p:sldId id="299" r:id="rId42"/>
    <p:sldId id="33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A1D7B-57B1-4822-8F80-72EB561D4C2C}" v="186" dt="2024-07-08T20:20:44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67" autoAdjust="0"/>
  </p:normalViewPr>
  <p:slideViewPr>
    <p:cSldViewPr snapToGrid="0" snapToObjects="1">
      <p:cViewPr varScale="1">
        <p:scale>
          <a:sx n="96" d="100"/>
          <a:sy n="96" d="100"/>
        </p:scale>
        <p:origin x="366" y="10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EE2A1D7B-57B1-4822-8F80-72EB561D4C2C}"/>
    <pc:docChg chg="custSel modSld modMainMaster">
      <pc:chgData name="Al Milioto" userId="617140de-21b0-47c6-b708-67f94e1bef6d" providerId="ADAL" clId="{EE2A1D7B-57B1-4822-8F80-72EB561D4C2C}" dt="2024-07-08T20:19:23.634" v="207" actId="20577"/>
      <pc:docMkLst>
        <pc:docMk/>
      </pc:docMkLst>
      <pc:sldChg chg="modSp">
        <pc:chgData name="Al Milioto" userId="617140de-21b0-47c6-b708-67f94e1bef6d" providerId="ADAL" clId="{EE2A1D7B-57B1-4822-8F80-72EB561D4C2C}" dt="2024-07-08T19:55:39.720" v="37" actId="20577"/>
        <pc:sldMkLst>
          <pc:docMk/>
          <pc:sldMk cId="493312659" sldId="256"/>
        </pc:sldMkLst>
        <pc:spChg chg="mod">
          <ac:chgData name="Al Milioto" userId="617140de-21b0-47c6-b708-67f94e1bef6d" providerId="ADAL" clId="{EE2A1D7B-57B1-4822-8F80-72EB561D4C2C}" dt="2024-07-08T19:55:39.720" v="37" actId="20577"/>
          <ac:spMkLst>
            <pc:docMk/>
            <pc:sldMk cId="493312659" sldId="256"/>
            <ac:spMk id="2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6:15.768" v="127" actId="14100"/>
        <pc:sldMkLst>
          <pc:docMk/>
          <pc:sldMk cId="1750777485" sldId="302"/>
        </pc:sldMkLst>
        <pc:spChg chg="mod">
          <ac:chgData name="Al Milioto" userId="617140de-21b0-47c6-b708-67f94e1bef6d" providerId="ADAL" clId="{EE2A1D7B-57B1-4822-8F80-72EB561D4C2C}" dt="2024-07-08T20:06:15.768" v="127" actId="14100"/>
          <ac:spMkLst>
            <pc:docMk/>
            <pc:sldMk cId="1750777485" sldId="302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19:56:35.218" v="39" actId="20577"/>
        <pc:sldMkLst>
          <pc:docMk/>
          <pc:sldMk cId="581931302" sldId="306"/>
        </pc:sldMkLst>
        <pc:spChg chg="mod">
          <ac:chgData name="Al Milioto" userId="617140de-21b0-47c6-b708-67f94e1bef6d" providerId="ADAL" clId="{EE2A1D7B-57B1-4822-8F80-72EB561D4C2C}" dt="2024-07-08T19:56:35.218" v="39" actId="20577"/>
          <ac:spMkLst>
            <pc:docMk/>
            <pc:sldMk cId="581931302" sldId="306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19:57:34.783" v="53" actId="33524"/>
        <pc:sldMkLst>
          <pc:docMk/>
          <pc:sldMk cId="1644513390" sldId="307"/>
        </pc:sldMkLst>
        <pc:spChg chg="mod">
          <ac:chgData name="Al Milioto" userId="617140de-21b0-47c6-b708-67f94e1bef6d" providerId="ADAL" clId="{EE2A1D7B-57B1-4822-8F80-72EB561D4C2C}" dt="2024-07-08T19:57:34.783" v="53" actId="33524"/>
          <ac:spMkLst>
            <pc:docMk/>
            <pc:sldMk cId="1644513390" sldId="307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19:59:10.496" v="57" actId="20577"/>
        <pc:sldMkLst>
          <pc:docMk/>
          <pc:sldMk cId="1943464827" sldId="308"/>
        </pc:sldMkLst>
        <pc:spChg chg="mod">
          <ac:chgData name="Al Milioto" userId="617140de-21b0-47c6-b708-67f94e1bef6d" providerId="ADAL" clId="{EE2A1D7B-57B1-4822-8F80-72EB561D4C2C}" dt="2024-07-08T19:59:10.496" v="57" actId="20577"/>
          <ac:spMkLst>
            <pc:docMk/>
            <pc:sldMk cId="1943464827" sldId="308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19:59:47.484" v="68" actId="20577"/>
        <pc:sldMkLst>
          <pc:docMk/>
          <pc:sldMk cId="380497325" sldId="310"/>
        </pc:sldMkLst>
        <pc:spChg chg="mod">
          <ac:chgData name="Al Milioto" userId="617140de-21b0-47c6-b708-67f94e1bef6d" providerId="ADAL" clId="{EE2A1D7B-57B1-4822-8F80-72EB561D4C2C}" dt="2024-07-08T19:59:47.484" v="68" actId="20577"/>
          <ac:spMkLst>
            <pc:docMk/>
            <pc:sldMk cId="380497325" sldId="310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0:14.132" v="69" actId="20577"/>
        <pc:sldMkLst>
          <pc:docMk/>
          <pc:sldMk cId="1827451184" sldId="311"/>
        </pc:sldMkLst>
        <pc:spChg chg="mod">
          <ac:chgData name="Al Milioto" userId="617140de-21b0-47c6-b708-67f94e1bef6d" providerId="ADAL" clId="{EE2A1D7B-57B1-4822-8F80-72EB561D4C2C}" dt="2024-07-08T20:00:14.132" v="69" actId="20577"/>
          <ac:spMkLst>
            <pc:docMk/>
            <pc:sldMk cId="1827451184" sldId="311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1:02.215" v="72" actId="33524"/>
        <pc:sldMkLst>
          <pc:docMk/>
          <pc:sldMk cId="1020853037" sldId="315"/>
        </pc:sldMkLst>
        <pc:spChg chg="mod">
          <ac:chgData name="Al Milioto" userId="617140de-21b0-47c6-b708-67f94e1bef6d" providerId="ADAL" clId="{EE2A1D7B-57B1-4822-8F80-72EB561D4C2C}" dt="2024-07-08T20:01:02.215" v="72" actId="33524"/>
          <ac:spMkLst>
            <pc:docMk/>
            <pc:sldMk cId="1020853037" sldId="315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2:15.688" v="80" actId="20577"/>
        <pc:sldMkLst>
          <pc:docMk/>
          <pc:sldMk cId="2010395112" sldId="316"/>
        </pc:sldMkLst>
        <pc:spChg chg="mod">
          <ac:chgData name="Al Milioto" userId="617140de-21b0-47c6-b708-67f94e1bef6d" providerId="ADAL" clId="{EE2A1D7B-57B1-4822-8F80-72EB561D4C2C}" dt="2024-07-08T20:02:15.688" v="80" actId="20577"/>
          <ac:spMkLst>
            <pc:docMk/>
            <pc:sldMk cId="2010395112" sldId="316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2:35.472" v="86" actId="962"/>
        <pc:sldMkLst>
          <pc:docMk/>
          <pc:sldMk cId="734611014" sldId="317"/>
        </pc:sldMkLst>
        <pc:picChg chg="mod">
          <ac:chgData name="Al Milioto" userId="617140de-21b0-47c6-b708-67f94e1bef6d" providerId="ADAL" clId="{EE2A1D7B-57B1-4822-8F80-72EB561D4C2C}" dt="2024-07-08T20:02:35.472" v="86" actId="962"/>
          <ac:picMkLst>
            <pc:docMk/>
            <pc:sldMk cId="734611014" sldId="317"/>
            <ac:picMk id="5" creationId="{00000000-0000-0000-0000-000000000000}"/>
          </ac:picMkLst>
        </pc:picChg>
      </pc:sldChg>
      <pc:sldChg chg="modSp">
        <pc:chgData name="Al Milioto" userId="617140de-21b0-47c6-b708-67f94e1bef6d" providerId="ADAL" clId="{EE2A1D7B-57B1-4822-8F80-72EB561D4C2C}" dt="2024-07-08T20:03:05.001" v="96" actId="20577"/>
        <pc:sldMkLst>
          <pc:docMk/>
          <pc:sldMk cId="58470877" sldId="318"/>
        </pc:sldMkLst>
        <pc:spChg chg="mod">
          <ac:chgData name="Al Milioto" userId="617140de-21b0-47c6-b708-67f94e1bef6d" providerId="ADAL" clId="{EE2A1D7B-57B1-4822-8F80-72EB561D4C2C}" dt="2024-07-08T20:03:05.001" v="96" actId="20577"/>
          <ac:spMkLst>
            <pc:docMk/>
            <pc:sldMk cId="58470877" sldId="318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3:50.053" v="117" actId="20577"/>
        <pc:sldMkLst>
          <pc:docMk/>
          <pc:sldMk cId="1828317133" sldId="322"/>
        </pc:sldMkLst>
        <pc:spChg chg="mod">
          <ac:chgData name="Al Milioto" userId="617140de-21b0-47c6-b708-67f94e1bef6d" providerId="ADAL" clId="{EE2A1D7B-57B1-4822-8F80-72EB561D4C2C}" dt="2024-07-08T20:03:50.053" v="117" actId="20577"/>
          <ac:spMkLst>
            <pc:docMk/>
            <pc:sldMk cId="1828317133" sldId="322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5:45.734" v="123" actId="20577"/>
        <pc:sldMkLst>
          <pc:docMk/>
          <pc:sldMk cId="1804647733" sldId="325"/>
        </pc:sldMkLst>
        <pc:spChg chg="mod">
          <ac:chgData name="Al Milioto" userId="617140de-21b0-47c6-b708-67f94e1bef6d" providerId="ADAL" clId="{EE2A1D7B-57B1-4822-8F80-72EB561D4C2C}" dt="2024-07-08T20:05:45.734" v="123" actId="20577"/>
          <ac:spMkLst>
            <pc:docMk/>
            <pc:sldMk cId="1804647733" sldId="325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7:18.484" v="133" actId="20577"/>
        <pc:sldMkLst>
          <pc:docMk/>
          <pc:sldMk cId="1593435652" sldId="326"/>
        </pc:sldMkLst>
        <pc:spChg chg="mod">
          <ac:chgData name="Al Milioto" userId="617140de-21b0-47c6-b708-67f94e1bef6d" providerId="ADAL" clId="{EE2A1D7B-57B1-4822-8F80-72EB561D4C2C}" dt="2024-07-08T20:07:18.484" v="133" actId="20577"/>
          <ac:spMkLst>
            <pc:docMk/>
            <pc:sldMk cId="1593435652" sldId="326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8:12.002" v="143" actId="20577"/>
        <pc:sldMkLst>
          <pc:docMk/>
          <pc:sldMk cId="486432623" sldId="327"/>
        </pc:sldMkLst>
        <pc:spChg chg="mod">
          <ac:chgData name="Al Milioto" userId="617140de-21b0-47c6-b708-67f94e1bef6d" providerId="ADAL" clId="{EE2A1D7B-57B1-4822-8F80-72EB561D4C2C}" dt="2024-07-08T20:08:12.002" v="143" actId="20577"/>
          <ac:spMkLst>
            <pc:docMk/>
            <pc:sldMk cId="486432623" sldId="327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09:31.156" v="151" actId="20577"/>
        <pc:sldMkLst>
          <pc:docMk/>
          <pc:sldMk cId="1042766025" sldId="330"/>
        </pc:sldMkLst>
        <pc:spChg chg="mod">
          <ac:chgData name="Al Milioto" userId="617140de-21b0-47c6-b708-67f94e1bef6d" providerId="ADAL" clId="{EE2A1D7B-57B1-4822-8F80-72EB561D4C2C}" dt="2024-07-08T20:09:31.156" v="151" actId="20577"/>
          <ac:spMkLst>
            <pc:docMk/>
            <pc:sldMk cId="1042766025" sldId="330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3:47.817" v="158" actId="20577"/>
        <pc:sldMkLst>
          <pc:docMk/>
          <pc:sldMk cId="1956423911" sldId="331"/>
        </pc:sldMkLst>
        <pc:spChg chg="mod">
          <ac:chgData name="Al Milioto" userId="617140de-21b0-47c6-b708-67f94e1bef6d" providerId="ADAL" clId="{EE2A1D7B-57B1-4822-8F80-72EB561D4C2C}" dt="2024-07-08T20:13:47.817" v="158" actId="20577"/>
          <ac:spMkLst>
            <pc:docMk/>
            <pc:sldMk cId="1956423911" sldId="331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3:50.918" v="159" actId="20577"/>
        <pc:sldMkLst>
          <pc:docMk/>
          <pc:sldMk cId="1334064110" sldId="332"/>
        </pc:sldMkLst>
        <pc:spChg chg="mod">
          <ac:chgData name="Al Milioto" userId="617140de-21b0-47c6-b708-67f94e1bef6d" providerId="ADAL" clId="{EE2A1D7B-57B1-4822-8F80-72EB561D4C2C}" dt="2024-07-08T20:13:50.918" v="159" actId="20577"/>
          <ac:spMkLst>
            <pc:docMk/>
            <pc:sldMk cId="1334064110" sldId="332"/>
            <ac:spMk id="3" creationId="{00000000-0000-0000-0000-000000000000}"/>
          </ac:spMkLst>
        </pc:spChg>
      </pc:sldChg>
      <pc:sldChg chg="modSp mod">
        <pc:chgData name="Al Milioto" userId="617140de-21b0-47c6-b708-67f94e1bef6d" providerId="ADAL" clId="{EE2A1D7B-57B1-4822-8F80-72EB561D4C2C}" dt="2024-07-08T20:16:07.567" v="172" actId="20577"/>
        <pc:sldMkLst>
          <pc:docMk/>
          <pc:sldMk cId="892116750" sldId="333"/>
        </pc:sldMkLst>
        <pc:spChg chg="mod">
          <ac:chgData name="Al Milioto" userId="617140de-21b0-47c6-b708-67f94e1bef6d" providerId="ADAL" clId="{EE2A1D7B-57B1-4822-8F80-72EB561D4C2C}" dt="2024-07-08T20:16:07.567" v="172" actId="20577"/>
          <ac:spMkLst>
            <pc:docMk/>
            <pc:sldMk cId="892116750" sldId="333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6:41.518" v="174" actId="20577"/>
        <pc:sldMkLst>
          <pc:docMk/>
          <pc:sldMk cId="685768642" sldId="334"/>
        </pc:sldMkLst>
        <pc:spChg chg="mod">
          <ac:chgData name="Al Milioto" userId="617140de-21b0-47c6-b708-67f94e1bef6d" providerId="ADAL" clId="{EE2A1D7B-57B1-4822-8F80-72EB561D4C2C}" dt="2024-07-08T20:16:41.518" v="174" actId="20577"/>
          <ac:spMkLst>
            <pc:docMk/>
            <pc:sldMk cId="685768642" sldId="334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8:49.538" v="193" actId="20577"/>
        <pc:sldMkLst>
          <pc:docMk/>
          <pc:sldMk cId="1899233874" sldId="335"/>
        </pc:sldMkLst>
        <pc:spChg chg="mod">
          <ac:chgData name="Al Milioto" userId="617140de-21b0-47c6-b708-67f94e1bef6d" providerId="ADAL" clId="{EE2A1D7B-57B1-4822-8F80-72EB561D4C2C}" dt="2024-07-08T20:18:49.538" v="193" actId="20577"/>
          <ac:spMkLst>
            <pc:docMk/>
            <pc:sldMk cId="1899233874" sldId="335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9:09.121" v="205" actId="20577"/>
        <pc:sldMkLst>
          <pc:docMk/>
          <pc:sldMk cId="538141972" sldId="336"/>
        </pc:sldMkLst>
        <pc:spChg chg="mod">
          <ac:chgData name="Al Milioto" userId="617140de-21b0-47c6-b708-67f94e1bef6d" providerId="ADAL" clId="{EE2A1D7B-57B1-4822-8F80-72EB561D4C2C}" dt="2024-07-08T20:19:09.121" v="205" actId="20577"/>
          <ac:spMkLst>
            <pc:docMk/>
            <pc:sldMk cId="538141972" sldId="336"/>
            <ac:spMk id="3" creationId="{00000000-0000-0000-0000-000000000000}"/>
          </ac:spMkLst>
        </pc:spChg>
      </pc:sldChg>
      <pc:sldChg chg="modSp">
        <pc:chgData name="Al Milioto" userId="617140de-21b0-47c6-b708-67f94e1bef6d" providerId="ADAL" clId="{EE2A1D7B-57B1-4822-8F80-72EB561D4C2C}" dt="2024-07-08T20:19:23.634" v="207" actId="20577"/>
        <pc:sldMkLst>
          <pc:docMk/>
          <pc:sldMk cId="4005982746" sldId="338"/>
        </pc:sldMkLst>
        <pc:spChg chg="mod">
          <ac:chgData name="Al Milioto" userId="617140de-21b0-47c6-b708-67f94e1bef6d" providerId="ADAL" clId="{EE2A1D7B-57B1-4822-8F80-72EB561D4C2C}" dt="2024-07-08T20:19:23.634" v="207" actId="20577"/>
          <ac:spMkLst>
            <pc:docMk/>
            <pc:sldMk cId="4005982746" sldId="338"/>
            <ac:spMk id="2" creationId="{00000000-0000-0000-0000-000000000000}"/>
          </ac:spMkLst>
        </pc:spChg>
      </pc:sldChg>
      <pc:sldMasterChg chg="modSp mod modSldLayout">
        <pc:chgData name="Al Milioto" userId="617140de-21b0-47c6-b708-67f94e1bef6d" providerId="ADAL" clId="{EE2A1D7B-57B1-4822-8F80-72EB561D4C2C}" dt="2024-07-08T19:55:13.094" v="36" actId="962"/>
        <pc:sldMasterMkLst>
          <pc:docMk/>
          <pc:sldMasterMk cId="1018128377" sldId="2147483648"/>
        </pc:sldMasterMkLst>
        <pc:spChg chg="mod">
          <ac:chgData name="Al Milioto" userId="617140de-21b0-47c6-b708-67f94e1bef6d" providerId="ADAL" clId="{EE2A1D7B-57B1-4822-8F80-72EB561D4C2C}" dt="2024-07-08T19:55:00.738" v="33" actId="962"/>
          <ac:spMkLst>
            <pc:docMk/>
            <pc:sldMasterMk cId="1018128377" sldId="2147483648"/>
            <ac:spMk id="4" creationId="{00000000-0000-0000-0000-000000000000}"/>
          </ac:spMkLst>
        </pc:spChg>
        <pc:spChg chg="mod">
          <ac:chgData name="Al Milioto" userId="617140de-21b0-47c6-b708-67f94e1bef6d" providerId="ADAL" clId="{EE2A1D7B-57B1-4822-8F80-72EB561D4C2C}" dt="2024-07-08T19:54:54.054" v="30" actId="962"/>
          <ac:spMkLst>
            <pc:docMk/>
            <pc:sldMasterMk cId="1018128377" sldId="2147483648"/>
            <ac:spMk id="8" creationId="{00000000-0000-0000-0000-000000000000}"/>
          </ac:spMkLst>
        </pc:spChg>
        <pc:spChg chg="mod">
          <ac:chgData name="Al Milioto" userId="617140de-21b0-47c6-b708-67f94e1bef6d" providerId="ADAL" clId="{EE2A1D7B-57B1-4822-8F80-72EB561D4C2C}" dt="2024-07-08T19:54:58.342" v="32" actId="962"/>
          <ac:spMkLst>
            <pc:docMk/>
            <pc:sldMasterMk cId="1018128377" sldId="2147483648"/>
            <ac:spMk id="11" creationId="{00000000-0000-0000-0000-000000000000}"/>
          </ac:spMkLst>
        </pc:spChg>
        <pc:spChg chg="mod">
          <ac:chgData name="Al Milioto" userId="617140de-21b0-47c6-b708-67f94e1bef6d" providerId="ADAL" clId="{EE2A1D7B-57B1-4822-8F80-72EB561D4C2C}" dt="2024-07-08T19:55:02.897" v="34" actId="962"/>
          <ac:spMkLst>
            <pc:docMk/>
            <pc:sldMasterMk cId="1018128377" sldId="2147483648"/>
            <ac:spMk id="14" creationId="{00000000-0000-0000-0000-000000000000}"/>
          </ac:spMkLst>
        </pc:spChg>
        <pc:picChg chg="mod">
          <ac:chgData name="Al Milioto" userId="617140de-21b0-47c6-b708-67f94e1bef6d" providerId="ADAL" clId="{EE2A1D7B-57B1-4822-8F80-72EB561D4C2C}" dt="2024-07-08T19:54:56.071" v="31" actId="962"/>
          <ac:picMkLst>
            <pc:docMk/>
            <pc:sldMasterMk cId="1018128377" sldId="2147483648"/>
            <ac:picMk id="9" creationId="{00000000-0000-0000-0000-000000000000}"/>
          </ac:picMkLst>
        </pc:picChg>
        <pc:sldLayoutChg chg="modSp mod">
          <pc:chgData name="Al Milioto" userId="617140de-21b0-47c6-b708-67f94e1bef6d" providerId="ADAL" clId="{EE2A1D7B-57B1-4822-8F80-72EB561D4C2C}" dt="2024-07-08T19:55:09.691" v="35" actId="962"/>
          <pc:sldLayoutMkLst>
            <pc:docMk/>
            <pc:sldMasterMk cId="1018128377" sldId="2147483648"/>
            <pc:sldLayoutMk cId="1624295835" sldId="2147483650"/>
          </pc:sldLayoutMkLst>
          <pc:spChg chg="mod">
            <ac:chgData name="Al Milioto" userId="617140de-21b0-47c6-b708-67f94e1bef6d" providerId="ADAL" clId="{EE2A1D7B-57B1-4822-8F80-72EB561D4C2C}" dt="2024-07-08T19:55:09.691" v="35" actId="962"/>
            <ac:spMkLst>
              <pc:docMk/>
              <pc:sldMasterMk cId="1018128377" sldId="2147483648"/>
              <pc:sldLayoutMk cId="1624295835" sldId="2147483650"/>
              <ac:spMk id="4" creationId="{00000000-0000-0000-0000-000000000000}"/>
            </ac:spMkLst>
          </pc:spChg>
        </pc:sldLayoutChg>
        <pc:sldLayoutChg chg="modSp mod">
          <pc:chgData name="Al Milioto" userId="617140de-21b0-47c6-b708-67f94e1bef6d" providerId="ADAL" clId="{EE2A1D7B-57B1-4822-8F80-72EB561D4C2C}" dt="2024-07-08T19:55:13.094" v="36" actId="962"/>
          <pc:sldLayoutMkLst>
            <pc:docMk/>
            <pc:sldMasterMk cId="1018128377" sldId="2147483648"/>
            <pc:sldLayoutMk cId="861077540" sldId="2147483651"/>
          </pc:sldLayoutMkLst>
          <pc:spChg chg="mod">
            <ac:chgData name="Al Milioto" userId="617140de-21b0-47c6-b708-67f94e1bef6d" providerId="ADAL" clId="{EE2A1D7B-57B1-4822-8F80-72EB561D4C2C}" dt="2024-07-08T19:55:13.094" v="36" actId="962"/>
            <ac:spMkLst>
              <pc:docMk/>
              <pc:sldMasterMk cId="1018128377" sldId="2147483648"/>
              <pc:sldLayoutMk cId="861077540" sldId="2147483651"/>
              <ac:spMk id="10" creationId="{00000000-0000-0000-0000-000000000000}"/>
            </ac:spMkLst>
          </pc:spChg>
        </pc:sldLayoutChg>
        <pc:sldLayoutChg chg="modSp mod">
          <pc:chgData name="Al Milioto" userId="617140de-21b0-47c6-b708-67f94e1bef6d" providerId="ADAL" clId="{EE2A1D7B-57B1-4822-8F80-72EB561D4C2C}" dt="2024-07-08T19:54:45.758" v="29" actId="962"/>
          <pc:sldLayoutMkLst>
            <pc:docMk/>
            <pc:sldMasterMk cId="1018128377" sldId="2147483648"/>
            <pc:sldLayoutMk cId="217993459" sldId="2147483652"/>
          </pc:sldLayoutMkLst>
          <pc:spChg chg="mod">
            <ac:chgData name="Al Milioto" userId="617140de-21b0-47c6-b708-67f94e1bef6d" providerId="ADAL" clId="{EE2A1D7B-57B1-4822-8F80-72EB561D4C2C}" dt="2024-07-08T19:53:26.036" v="1" actId="207"/>
            <ac:spMkLst>
              <pc:docMk/>
              <pc:sldMasterMk cId="1018128377" sldId="2147483648"/>
              <pc:sldLayoutMk cId="217993459" sldId="2147483652"/>
              <ac:spMk id="2" creationId="{00000000-0000-0000-0000-000000000000}"/>
            </ac:spMkLst>
          </pc:spChg>
          <pc:spChg chg="mod">
            <ac:chgData name="Al Milioto" userId="617140de-21b0-47c6-b708-67f94e1bef6d" providerId="ADAL" clId="{EE2A1D7B-57B1-4822-8F80-72EB561D4C2C}" dt="2024-07-08T19:53:16.449" v="0" actId="207"/>
            <ac:spMkLst>
              <pc:docMk/>
              <pc:sldMasterMk cId="1018128377" sldId="2147483648"/>
              <pc:sldLayoutMk cId="217993459" sldId="2147483652"/>
              <ac:spMk id="14" creationId="{00000000-0000-0000-0000-000000000000}"/>
            </ac:spMkLst>
          </pc:spChg>
          <pc:spChg chg="mod">
            <ac:chgData name="Al Milioto" userId="617140de-21b0-47c6-b708-67f94e1bef6d" providerId="ADAL" clId="{EE2A1D7B-57B1-4822-8F80-72EB561D4C2C}" dt="2024-07-08T19:54:45.758" v="29" actId="962"/>
            <ac:spMkLst>
              <pc:docMk/>
              <pc:sldMasterMk cId="1018128377" sldId="2147483648"/>
              <pc:sldLayoutMk cId="217993459" sldId="2147483652"/>
              <ac:spMk id="15" creationId="{00000000-0000-0000-0000-000000000000}"/>
            </ac:spMkLst>
          </pc:spChg>
          <pc:spChg chg="mod">
            <ac:chgData name="Al Milioto" userId="617140de-21b0-47c6-b708-67f94e1bef6d" providerId="ADAL" clId="{EE2A1D7B-57B1-4822-8F80-72EB561D4C2C}" dt="2024-07-08T19:53:53.898" v="11" actId="1076"/>
            <ac:spMkLst>
              <pc:docMk/>
              <pc:sldMasterMk cId="1018128377" sldId="2147483648"/>
              <pc:sldLayoutMk cId="217993459" sldId="2147483652"/>
              <ac:spMk id="20" creationId="{00000000-0000-0000-0000-000000000000}"/>
            </ac:spMkLst>
          </pc:spChg>
          <pc:picChg chg="mod">
            <ac:chgData name="Al Milioto" userId="617140de-21b0-47c6-b708-67f94e1bef6d" providerId="ADAL" clId="{EE2A1D7B-57B1-4822-8F80-72EB561D4C2C}" dt="2024-07-08T19:54:43.710" v="28" actId="962"/>
            <ac:picMkLst>
              <pc:docMk/>
              <pc:sldMasterMk cId="1018128377" sldId="2147483648"/>
              <pc:sldLayoutMk cId="217993459" sldId="2147483652"/>
              <ac:picMk id="13" creationId="{00000000-0000-0000-0000-000000000000}"/>
            </ac:picMkLst>
          </pc:picChg>
          <pc:picChg chg="mod">
            <ac:chgData name="Al Milioto" userId="617140de-21b0-47c6-b708-67f94e1bef6d" providerId="ADAL" clId="{EE2A1D7B-57B1-4822-8F80-72EB561D4C2C}" dt="2024-07-08T19:54:34.487" v="27" actId="962"/>
            <ac:picMkLst>
              <pc:docMk/>
              <pc:sldMasterMk cId="1018128377" sldId="2147483648"/>
              <pc:sldLayoutMk cId="217993459" sldId="2147483652"/>
              <ac:picMk id="19" creationId="{00000000-0000-0000-0000-000000000000}"/>
            </ac:picMkLst>
          </pc:picChg>
          <pc:picChg chg="mod">
            <ac:chgData name="Al Milioto" userId="617140de-21b0-47c6-b708-67f94e1bef6d" providerId="ADAL" clId="{EE2A1D7B-57B1-4822-8F80-72EB561D4C2C}" dt="2024-07-08T19:54:25.502" v="13" actId="962"/>
            <ac:picMkLst>
              <pc:docMk/>
              <pc:sldMasterMk cId="1018128377" sldId="2147483648"/>
              <pc:sldLayoutMk cId="217993459" sldId="2147483652"/>
              <ac:picMk id="22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 logo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890429" y="4494986"/>
            <a:ext cx="3546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 descr="National Disability Institute (NDI)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77CWoUW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ditkarm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annualcreditreport.com/index.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creditkarma.com/lp/free-credit-scores-v12a?gclsrc=aw.ds&amp;gad_source=1&amp;adcopy=15921637872_131037114183_612726342127&amp;adgroup=Brand-Core&amp;adcampaign=core_acq_ggl-search_all-web_none_creditscore_brand_exact_alldevice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u.edu/WebFiles/WordDocs/HR_FCRA_Rights_Summary.doc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finance.gov/data-research/research-reports/fair-debt-collection-practices-act-annual-report-2022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log/top-credit-cards/nerdwallets-best-secured-credit-card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b.org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cformsubmission.ilag.gov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merfinance.gov/complaint/" TargetMode="External"/><Relationship Id="rId4" Type="http://schemas.openxmlformats.org/officeDocument/2006/relationships/hyperlink" Target="http://www.ftc.gov/media/7126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VRLWiSp_zk?feature=oembed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01" y="2123877"/>
            <a:ext cx="7785100" cy="924339"/>
          </a:xfrm>
        </p:spPr>
        <p:txBody>
          <a:bodyPr>
            <a:normAutofit/>
          </a:bodyPr>
          <a:lstStyle/>
          <a:p>
            <a:r>
              <a:rPr lang="en-US" sz="4000" dirty="0"/>
              <a:t>Module 4: Credit Matters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How to Start Building Credit from 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a bad credit score, always a bad credit score.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2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is False.</a:t>
            </a:r>
          </a:p>
          <a:p>
            <a:r>
              <a:rPr lang="en-US" dirty="0"/>
              <a:t>Your credit score is a snapshot of what your credit looks like at that point in time.</a:t>
            </a:r>
          </a:p>
          <a:p>
            <a:r>
              <a:rPr lang="en-US" dirty="0"/>
              <a:t>Gradually, your score can change based on how you handle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great credit score guarantees that I will be able to get a loan.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#2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answer is false.</a:t>
            </a:r>
          </a:p>
          <a:p>
            <a:pPr>
              <a:defRPr/>
            </a:pPr>
            <a:r>
              <a:rPr lang="en-US" dirty="0"/>
              <a:t>Your credit score is one of the factors lenders use to make credit decisions. Other factors, like income and/or collateral, are also taken into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Scores and 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48496"/>
            <a:ext cx="8623935" cy="47721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in a credit report and how is that different from a credit score?</a:t>
            </a:r>
          </a:p>
          <a:p>
            <a:pPr>
              <a:spcBef>
                <a:spcPts val="0"/>
              </a:spcBef>
            </a:pPr>
            <a:r>
              <a:rPr lang="en-US" dirty="0"/>
              <a:t>A credit score is a number between 300-850; 720-850 is considered excellent.</a:t>
            </a:r>
          </a:p>
          <a:p>
            <a:pPr>
              <a:spcBef>
                <a:spcPts val="0"/>
              </a:spcBef>
            </a:pPr>
            <a:r>
              <a:rPr lang="en-US" dirty="0"/>
              <a:t>FICO stands for Fair Isaac Company, the company that created and computes the FICO credit score.</a:t>
            </a:r>
          </a:p>
          <a:p>
            <a:pPr>
              <a:spcBef>
                <a:spcPts val="0"/>
              </a:spcBef>
            </a:pPr>
            <a:r>
              <a:rPr lang="en-US" dirty="0"/>
              <a:t>Although other companies also compute credit scores, FICO is the most used score.</a:t>
            </a:r>
          </a:p>
          <a:p>
            <a:pPr>
              <a:spcBef>
                <a:spcPts val="0"/>
              </a:spcBef>
            </a:pPr>
            <a:r>
              <a:rPr lang="en-US" dirty="0"/>
              <a:t>The FICO® Score is calculated from several different pieces of credit data in your credit report. This data is grouped into five categories.</a:t>
            </a:r>
          </a:p>
          <a:p>
            <a:pPr>
              <a:spcBef>
                <a:spcPts val="0"/>
              </a:spcBef>
            </a:pPr>
            <a:r>
              <a:rPr lang="en-US" dirty="0"/>
              <a:t>Your FICO Score considers both positive and negative information in your credit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Is the Score Figured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5080440" cy="4800600"/>
          </a:xfrm>
        </p:spPr>
        <p:txBody>
          <a:bodyPr/>
          <a:lstStyle/>
          <a:p>
            <a:r>
              <a:rPr lang="en-US" dirty="0"/>
              <a:t>How a FICO Score is broken down</a:t>
            </a:r>
          </a:p>
        </p:txBody>
      </p:sp>
      <p:pic>
        <p:nvPicPr>
          <p:cNvPr id="5" name="Picture 4" descr="Pie Chart; 35% payment history, 30% amounts owed, 15% length of credit history, 10% new credit 10% types of credit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76" y="2452572"/>
            <a:ext cx="5080440" cy="226790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B7BF4-F130-6C7C-483B-B9C0F98355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5761" y="5152913"/>
            <a:ext cx="8509882" cy="123794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percentages in the chart reflect how important each of the categories is in determining how your FICO Score is calculated.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Free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01532"/>
            <a:ext cx="8623935" cy="3819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CreditKarma.com</a:t>
            </a:r>
            <a:r>
              <a:rPr lang="en-US" dirty="0"/>
              <a:t> for a free credit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228044"/>
            <a:ext cx="8623935" cy="4192633"/>
          </a:xfrm>
        </p:spPr>
        <p:txBody>
          <a:bodyPr/>
          <a:lstStyle/>
          <a:p>
            <a:r>
              <a:rPr lang="en-US" dirty="0"/>
              <a:t>Late payments will lower your FICO Score, but establishing or re-establishing a good track record of making payments on time will raise your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3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r>
              <a:rPr lang="en-US" dirty="0"/>
              <a:t>Each consumer is entitled to a free copy of their credit report annually.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/>
                <a:ea typeface="Tahoma"/>
                <a:cs typeface="Tahoma"/>
              </a:rPr>
              <a:t>Where can you get a free copy of your credit report one time per year?</a:t>
            </a:r>
            <a:endParaRPr lang="en-US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a. </a:t>
            </a:r>
            <a:r>
              <a:rPr lang="en-US" sz="2000" dirty="0">
                <a:solidFill>
                  <a:srgbClr val="000000"/>
                </a:solidFill>
                <a:latin typeface="Tahoma"/>
                <a:ea typeface="Tahoma"/>
                <a:cs typeface="Tahoma"/>
                <a:hlinkClick r:id="rId2"/>
              </a:rPr>
              <a:t>AnnualCreditReport.com/</a:t>
            </a:r>
            <a:r>
              <a:rPr lang="en-US" sz="2000" dirty="0" err="1">
                <a:solidFill>
                  <a:srgbClr val="000000"/>
                </a:solidFill>
                <a:latin typeface="Tahoma"/>
                <a:ea typeface="Tahoma"/>
                <a:cs typeface="Tahoma"/>
                <a:hlinkClick r:id="rId2"/>
              </a:rPr>
              <a:t>Index.Action</a:t>
            </a:r>
            <a:r>
              <a:rPr lang="en-US" sz="2000" dirty="0">
                <a:latin typeface="Tahoma"/>
                <a:ea typeface="Tahoma"/>
                <a:cs typeface="Tahoma"/>
              </a:rPr>
              <a:t> or 1-877-322-8228</a:t>
            </a:r>
            <a:endParaRPr lang="en-US" sz="20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b. </a:t>
            </a:r>
            <a:r>
              <a:rPr lang="en-US" sz="2000" dirty="0">
                <a:solidFill>
                  <a:srgbClr val="000000"/>
                </a:solidFill>
                <a:latin typeface="Tahoma"/>
                <a:ea typeface="Tahoma"/>
                <a:cs typeface="Tahoma"/>
                <a:hlinkClick r:id="rId3"/>
              </a:rPr>
              <a:t>FreeCreditReport.com</a:t>
            </a:r>
            <a:endParaRPr lang="en-US" sz="20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c. </a:t>
            </a:r>
            <a:r>
              <a:rPr lang="en-US" sz="2000" dirty="0">
                <a:latin typeface="Tahoma"/>
                <a:ea typeface="Tahoma"/>
                <a:cs typeface="Tahoma"/>
                <a:hlinkClick r:id="rId4"/>
              </a:rPr>
              <a:t>CreditKarma</a:t>
            </a:r>
            <a:r>
              <a:rPr lang="en-US" sz="2000" dirty="0">
                <a:latin typeface="Tahoma"/>
                <a:ea typeface="Tahoma"/>
                <a:cs typeface="Tahoma"/>
              </a:rPr>
              <a:t>: free score and credit report</a:t>
            </a:r>
            <a:endParaRPr lang="en-US" sz="2000" dirty="0"/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c. By writing or calling the three credit reporting bureaus: Equifax, Transunion and Experian; with a copy of public benefit, SSI award letter or credit denial letter</a:t>
            </a:r>
          </a:p>
        </p:txBody>
      </p:sp>
      <p:pic>
        <p:nvPicPr>
          <p:cNvPr id="5" name="Picture 4" descr="TransUnion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36" y="5182813"/>
            <a:ext cx="2731552" cy="861091"/>
          </a:xfrm>
          <a:prstGeom prst="rect">
            <a:avLst/>
          </a:prstGeom>
        </p:spPr>
      </p:pic>
      <p:pic>
        <p:nvPicPr>
          <p:cNvPr id="6" name="Picture 5" descr="Experian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1490" y="5120609"/>
            <a:ext cx="2771668" cy="990840"/>
          </a:xfrm>
          <a:prstGeom prst="rect">
            <a:avLst/>
          </a:prstGeom>
        </p:spPr>
      </p:pic>
      <p:pic>
        <p:nvPicPr>
          <p:cNvPr id="7" name="Picture 6" descr="Equifax log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4300" y="4960052"/>
            <a:ext cx="2292281" cy="1306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7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Credit Reports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three major national credit bureaus are:</a:t>
            </a:r>
          </a:p>
          <a:p>
            <a:pPr>
              <a:defRPr/>
            </a:pPr>
            <a:r>
              <a:rPr lang="en-US" dirty="0"/>
              <a:t>Equifax, 1-866-349-5191</a:t>
            </a:r>
            <a:br>
              <a:rPr lang="en-US" dirty="0"/>
            </a:br>
            <a:r>
              <a:rPr lang="en-US" dirty="0"/>
              <a:t>Fraud Hotline: 1-888-766-0008</a:t>
            </a:r>
          </a:p>
          <a:p>
            <a:pPr>
              <a:defRPr/>
            </a:pPr>
            <a:r>
              <a:rPr lang="en-US" dirty="0"/>
              <a:t>Experian, 1-877-284-7942</a:t>
            </a:r>
            <a:br>
              <a:rPr lang="en-US" dirty="0"/>
            </a:br>
            <a:r>
              <a:rPr lang="en-US" dirty="0"/>
              <a:t>Fraud Hotline: 1-888-397-3742</a:t>
            </a:r>
          </a:p>
          <a:p>
            <a:pPr>
              <a:defRPr/>
            </a:pPr>
            <a:r>
              <a:rPr lang="en-US" dirty="0"/>
              <a:t>TransUnion, 1.800.916.8800</a:t>
            </a:r>
            <a:br>
              <a:rPr lang="en-US" dirty="0"/>
            </a:br>
            <a:r>
              <a:rPr lang="en-US" dirty="0"/>
              <a:t>Fraud Hotline: 1-800-680-7289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Reports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93194"/>
            <a:ext cx="8623935" cy="4527484"/>
          </a:xfrm>
        </p:spPr>
        <p:txBody>
          <a:bodyPr/>
          <a:lstStyle/>
          <a:p>
            <a:r>
              <a:rPr lang="en-US" dirty="0"/>
              <a:t>Name and Social Security number</a:t>
            </a:r>
          </a:p>
          <a:p>
            <a:r>
              <a:rPr lang="en-US" dirty="0"/>
              <a:t>Where you work</a:t>
            </a:r>
          </a:p>
          <a:p>
            <a:r>
              <a:rPr lang="en-US" dirty="0"/>
              <a:t>Where you live and previous addresses</a:t>
            </a:r>
          </a:p>
          <a:p>
            <a:r>
              <a:rPr lang="en-US" dirty="0"/>
              <a:t>How you pay your bills</a:t>
            </a:r>
          </a:p>
          <a:p>
            <a:r>
              <a:rPr lang="en-US" dirty="0"/>
              <a:t>Whether you've been sued, arrested or filed for bankruptcy</a:t>
            </a:r>
          </a:p>
          <a:p>
            <a:r>
              <a:rPr lang="en-US" dirty="0"/>
              <a:t>Includes collections and judgments</a:t>
            </a:r>
          </a:p>
          <a:p>
            <a:r>
              <a:rPr lang="en-US" dirty="0"/>
              <a:t>Much more, as you will see with your own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Different Types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31234"/>
            <a:ext cx="8623935" cy="5198166"/>
          </a:xfrm>
        </p:spPr>
        <p:txBody>
          <a:bodyPr>
            <a:normAutofit fontScale="40000" lnSpcReduction="20000"/>
          </a:bodyPr>
          <a:lstStyle/>
          <a:p>
            <a:pPr marL="12700" indent="-12700">
              <a:lnSpc>
                <a:spcPct val="120000"/>
              </a:lnSpc>
              <a:buNone/>
              <a:defRPr/>
            </a:pPr>
            <a:r>
              <a:rPr lang="en-US" sz="5000" dirty="0"/>
              <a:t>First and foremost: Make the most of your money and don’t spend too much for your purchase.</a:t>
            </a:r>
          </a:p>
          <a:p>
            <a:pPr>
              <a:defRPr/>
            </a:pPr>
            <a:r>
              <a:rPr lang="en-US" sz="5000" dirty="0"/>
              <a:t>You may borrow money. Basic borrowing:</a:t>
            </a:r>
          </a:p>
          <a:p>
            <a:pPr lvl="1">
              <a:defRPr/>
            </a:pPr>
            <a:r>
              <a:rPr lang="en-US" sz="5000" dirty="0"/>
              <a:t>Credit Cards</a:t>
            </a:r>
          </a:p>
          <a:p>
            <a:pPr lvl="1">
              <a:defRPr/>
            </a:pPr>
            <a:r>
              <a:rPr lang="en-US" sz="5000" dirty="0"/>
              <a:t>Consumer Installment Loans</a:t>
            </a:r>
          </a:p>
          <a:p>
            <a:pPr lvl="1">
              <a:defRPr/>
            </a:pPr>
            <a:r>
              <a:rPr lang="en-US" sz="5000" dirty="0"/>
              <a:t>Mortgage Loans</a:t>
            </a:r>
          </a:p>
          <a:p>
            <a:pPr>
              <a:defRPr/>
            </a:pPr>
            <a:r>
              <a:rPr lang="en-US" sz="5000" dirty="0"/>
              <a:t>You may choose a smart alternative to borrowing:</a:t>
            </a:r>
          </a:p>
          <a:p>
            <a:pPr lvl="1">
              <a:defRPr/>
            </a:pPr>
            <a:r>
              <a:rPr lang="en-US" sz="5000" dirty="0"/>
              <a:t>Savings</a:t>
            </a:r>
          </a:p>
          <a:p>
            <a:pPr lvl="1">
              <a:defRPr/>
            </a:pPr>
            <a:r>
              <a:rPr lang="en-US" sz="5000" dirty="0"/>
              <a:t>Layaway</a:t>
            </a:r>
          </a:p>
          <a:p>
            <a:pPr lvl="1">
              <a:defRPr/>
            </a:pPr>
            <a:r>
              <a:rPr lang="en-US" sz="5000" dirty="0"/>
              <a:t>90 days same as cash</a:t>
            </a:r>
          </a:p>
          <a:p>
            <a:pPr>
              <a:defRPr/>
            </a:pPr>
            <a:r>
              <a:rPr lang="en-US" sz="5000" dirty="0"/>
              <a:t>Avoid the costly alternatives to borrowing</a:t>
            </a:r>
          </a:p>
          <a:p>
            <a:pPr lvl="1">
              <a:defRPr/>
            </a:pPr>
            <a:r>
              <a:rPr lang="en-US" sz="5000" dirty="0"/>
              <a:t>Rent to Own</a:t>
            </a:r>
          </a:p>
          <a:p>
            <a:pPr lvl="1">
              <a:defRPr/>
            </a:pPr>
            <a:r>
              <a:rPr lang="en-US" sz="5000" dirty="0"/>
              <a:t>Buy here/pay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3881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Revolving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 we discussed in Module 2, credit cards allow you to buy goods or service now and pay back over time. These are “revolving” debts.</a:t>
            </a:r>
          </a:p>
          <a:p>
            <a:pPr>
              <a:defRPr/>
            </a:pPr>
            <a:r>
              <a:rPr lang="en-US" dirty="0"/>
              <a:t>Examples: Visa, MasterCard, Discover</a:t>
            </a:r>
          </a:p>
          <a:p>
            <a:pPr marL="781031" lvl="1" indent="-380990">
              <a:defRPr/>
            </a:pPr>
            <a:r>
              <a:rPr lang="en-US" sz="2000" dirty="0"/>
              <a:t>Have minimum payments;</a:t>
            </a:r>
          </a:p>
          <a:p>
            <a:pPr marL="781031" lvl="1" indent="-380990">
              <a:defRPr/>
            </a:pPr>
            <a:r>
              <a:rPr lang="en-US" sz="2000" dirty="0"/>
              <a:t>Have annual percentage rates/fees/terms;</a:t>
            </a:r>
          </a:p>
          <a:p>
            <a:pPr marL="781031" lvl="1" indent="-380990">
              <a:defRPr/>
            </a:pPr>
            <a:r>
              <a:rPr lang="en-US" sz="2000" dirty="0"/>
              <a:t>Allow you to build credit;</a:t>
            </a:r>
          </a:p>
          <a:p>
            <a:pPr marL="781031" lvl="1" indent="-380990">
              <a:defRPr/>
            </a:pPr>
            <a:r>
              <a:rPr lang="en-US" sz="2000" dirty="0"/>
              <a:t>Some have rewards;</a:t>
            </a:r>
          </a:p>
          <a:p>
            <a:pPr marL="781031" lvl="1" indent="-380990">
              <a:defRPr/>
            </a:pPr>
            <a:r>
              <a:rPr lang="en-US" sz="2000" dirty="0"/>
              <a:t>All “plastic cards” are not credit cards. “Store brand charge cards” have similar features and allow credit-building;</a:t>
            </a:r>
          </a:p>
          <a:p>
            <a:pPr marL="781031" lvl="1" indent="-380990">
              <a:defRPr/>
            </a:pPr>
            <a:r>
              <a:rPr lang="en-US" sz="2000" dirty="0"/>
              <a:t>Plastic Debit Cards and Stored Value/Prepaid Cards do not enable credit building;</a:t>
            </a:r>
          </a:p>
          <a:p>
            <a:pPr marL="781031" lvl="1" indent="-380990">
              <a:defRPr/>
            </a:pPr>
            <a:r>
              <a:rPr lang="en-US" sz="2000" dirty="0"/>
              <a:t>For FICO scores, keep outstanding balances below 30% of the credit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Installment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378247"/>
            <a:ext cx="8623934" cy="52718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Consumer Installment Debt: allows you to purchase goods and services now, and pay back over a fixed number of installments, thus “installment debt.”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Examples: Student loans – 10 years, car loans – five years;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the same payment for the life of the loan;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a percentage rate, fees, terms;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May have other benefits: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 a FICO score, longer-term installment debt, paid on time will raise your score.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Mortgage Loans: for the purchase of a home/real estate.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Very important in FICO Score and high scores are a requirement for financing.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Banks, credit unions and government lenders rely on credit scoring;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Stable employment and income are often required to attain a mortgage loan.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7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Alternatives to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Savings — emergency funds, vacation, gifts, specific small purchases, ABLE account</a:t>
            </a:r>
          </a:p>
          <a:p>
            <a:r>
              <a:rPr lang="en-US" dirty="0"/>
              <a:t>Pay yourself first and save automatically at payday</a:t>
            </a:r>
          </a:p>
          <a:p>
            <a:r>
              <a:rPr lang="en-US" dirty="0"/>
              <a:t>Layaway — specific stores will hold your purchase and enable you to pay for it over time</a:t>
            </a:r>
          </a:p>
          <a:p>
            <a:r>
              <a:rPr lang="en-US" dirty="0"/>
              <a:t>Holiday purchases</a:t>
            </a:r>
          </a:p>
          <a:p>
            <a:r>
              <a:rPr lang="en-US" dirty="0"/>
              <a:t>Watch for fees, terms of the agreement and what happens if you don’t meet the terms</a:t>
            </a:r>
          </a:p>
          <a:p>
            <a:r>
              <a:rPr lang="en-US" dirty="0"/>
              <a:t>90 Days same as cash — ask about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5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Predatory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3" y="1957588"/>
            <a:ext cx="8217948" cy="4463089"/>
          </a:xfrm>
        </p:spPr>
        <p:txBody>
          <a:bodyPr/>
          <a:lstStyle/>
          <a:p>
            <a:pPr>
              <a:defRPr/>
            </a:pPr>
            <a:r>
              <a:rPr lang="en-US" dirty="0"/>
              <a:t>Costly alternatives to traditional borrowing — frequently cost you much more</a:t>
            </a:r>
          </a:p>
          <a:p>
            <a:pPr>
              <a:defRPr/>
            </a:pPr>
            <a:r>
              <a:rPr lang="en-US" dirty="0"/>
              <a:t>Rent to Own — installment purchase with a high interest rate and high fees</a:t>
            </a:r>
          </a:p>
          <a:p>
            <a:pPr>
              <a:defRPr/>
            </a:pPr>
            <a:r>
              <a:rPr lang="en-US" dirty="0"/>
              <a:t>Buy here/pay here — often car purchasing; careful of trade-in and repossession arrangements</a:t>
            </a:r>
          </a:p>
          <a:p>
            <a:pPr>
              <a:defRPr/>
            </a:pPr>
            <a:r>
              <a:rPr lang="en-US" dirty="0"/>
              <a:t>Predatory loans terms and conditions — critically important; may be regulated by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2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4710"/>
            <a:ext cx="8623935" cy="447596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Credit Card Accountability, Responsibility and Disclosure Act (CCARD Act): </a:t>
            </a:r>
            <a:r>
              <a:rPr lang="en-US" dirty="0"/>
              <a:t>prohibits a lender from extending credit to a borrower under the age of 21 unless the borrower can show that he or she can afford to repay the debt or the borrower has a co-signer, along with other protections</a:t>
            </a:r>
          </a:p>
          <a:p>
            <a:pPr marL="0" indent="0">
              <a:buNone/>
            </a:pPr>
            <a:r>
              <a:rPr lang="en-US" b="1" dirty="0"/>
              <a:t>Equal Credit Opportunity Act</a:t>
            </a:r>
            <a:r>
              <a:rPr lang="en-US" dirty="0"/>
              <a:t>: lender may not discriminate based on factors unrelated to the individual borrower’s creditworthiness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0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Truth in Lending Act</a:t>
            </a:r>
            <a:r>
              <a:rPr lang="en-US" dirty="0"/>
              <a:t>: requires lenders to disclose interest rates in terms of an annual percentage rate (APR)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r>
              <a:rPr lang="en-US" dirty="0"/>
              <a:t>Today we will focus on credit.</a:t>
            </a:r>
          </a:p>
          <a:p>
            <a:r>
              <a:rPr lang="en-US" dirty="0"/>
              <a:t>We will look at the various ways that our credit profile is used in everyday life.</a:t>
            </a:r>
          </a:p>
          <a:p>
            <a:r>
              <a:rPr lang="en-US" dirty="0"/>
              <a:t>We will cover credit scores and credit reports, including what makes up a credit score and the benefits of good credit.</a:t>
            </a:r>
          </a:p>
          <a:p>
            <a:r>
              <a:rPr lang="en-US" dirty="0"/>
              <a:t>Finally, we will examine debt and how we can avoid lending and collection scams.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31830"/>
            <a:ext cx="8623935" cy="448884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Reporting</a:t>
            </a:r>
          </a:p>
          <a:p>
            <a:pPr marL="0" indent="0">
              <a:buNone/>
            </a:pPr>
            <a:r>
              <a:rPr lang="en-US" b="1" dirty="0"/>
              <a:t>Fair Credit Reporting Act</a:t>
            </a:r>
            <a:r>
              <a:rPr lang="en-US" dirty="0"/>
              <a:t>: Ensure accuracy, fairness and privacy of information filed with credit bureaus.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One-page Summary of Rights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66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 in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Debt Collection</a:t>
            </a:r>
          </a:p>
          <a:p>
            <a:pPr marL="0" indent="0">
              <a:buNone/>
            </a:pPr>
            <a:r>
              <a:rPr lang="en-US" b="1" dirty="0"/>
              <a:t>Fair Debt Collection Practices Act</a:t>
            </a:r>
            <a:r>
              <a:rPr lang="en-US" dirty="0"/>
              <a:t>: protects consumers from predatory and unfair debt collection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Get the latest from the Consumer Financial Protection Bureau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3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Establish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Secured Credit Card </a:t>
            </a:r>
            <a:r>
              <a:rPr lang="en-US" dirty="0"/>
              <a:t>is a type of credit card that is backed by a savings account used as collateral on the credit available with the card. Money is deposited and held in the account backing the card.</a:t>
            </a:r>
          </a:p>
          <a:p>
            <a:pPr marL="0" indent="0">
              <a:buNone/>
            </a:pPr>
            <a:r>
              <a:rPr lang="en-US" dirty="0"/>
              <a:t>Secured Credit Card Resources:</a:t>
            </a:r>
          </a:p>
          <a:p>
            <a:r>
              <a:rPr lang="en-US" dirty="0"/>
              <a:t>Credit Builders Alliance: “Pros &amp; Cons of Obtaining a Secured Credit Card as a Credit Building Tool”</a:t>
            </a:r>
          </a:p>
          <a:p>
            <a:r>
              <a:rPr lang="en-US" dirty="0">
                <a:hlinkClick r:id="rId2"/>
              </a:rPr>
              <a:t>Nerd Wallet lists secured credit cards and compares features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64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Avoid Scams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41678"/>
            <a:ext cx="8623935" cy="457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Illinois Attorney General (IllinoisAttorneyGeneral.gov)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the Better Business Bureau (bbb.org)</a:t>
            </a:r>
            <a:r>
              <a:rPr lang="en-US" dirty="0"/>
              <a:t> has information on the newest consumer scams.</a:t>
            </a:r>
          </a:p>
          <a:p>
            <a:r>
              <a:rPr lang="en-US" dirty="0"/>
              <a:t>Illinois Attorney General’s Website</a:t>
            </a:r>
          </a:p>
          <a:p>
            <a:pPr lvl="1"/>
            <a:r>
              <a:rPr lang="en-US" sz="2000" dirty="0"/>
              <a:t>Click on Protecting Consumers</a:t>
            </a:r>
          </a:p>
          <a:p>
            <a:r>
              <a:rPr lang="en-US" dirty="0"/>
              <a:t>Better Business Bureau Website</a:t>
            </a:r>
          </a:p>
          <a:p>
            <a:pPr lvl="1"/>
            <a:r>
              <a:rPr lang="en-US" sz="2000" dirty="0"/>
              <a:t>Click on Get Consumer Help</a:t>
            </a:r>
          </a:p>
          <a:p>
            <a:pPr lvl="1"/>
            <a:r>
              <a:rPr lang="en-US" sz="2000" dirty="0"/>
              <a:t>Scam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6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2" y="636606"/>
            <a:ext cx="8623935" cy="656287"/>
          </a:xfrm>
        </p:spPr>
        <p:txBody>
          <a:bodyPr>
            <a:noAutofit/>
          </a:bodyPr>
          <a:lstStyle/>
          <a:p>
            <a:r>
              <a:rPr lang="en-US" dirty="0"/>
              <a:t>Scam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506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Erase bad credit or bankruptcies</a:t>
            </a:r>
          </a:p>
          <a:p>
            <a:r>
              <a:rPr lang="en-US" sz="2200" dirty="0"/>
              <a:t>No one can erase truthful information from credit reports</a:t>
            </a:r>
          </a:p>
          <a:p>
            <a:pPr marL="0" indent="0">
              <a:buNone/>
            </a:pPr>
            <a:r>
              <a:rPr lang="en-US" sz="2200" i="1" dirty="0"/>
              <a:t>Fake Debt Collection:</a:t>
            </a:r>
          </a:p>
          <a:p>
            <a:r>
              <a:rPr lang="en-US" sz="2200" dirty="0"/>
              <a:t>Phone call to a consumer to collect a fake debt</a:t>
            </a:r>
          </a:p>
          <a:p>
            <a:pPr marL="0" indent="0">
              <a:buNone/>
            </a:pPr>
            <a:r>
              <a:rPr lang="en-US" sz="2200" i="1" dirty="0"/>
              <a:t>Hints:</a:t>
            </a:r>
          </a:p>
          <a:p>
            <a:r>
              <a:rPr lang="en-US" sz="2200" dirty="0"/>
              <a:t>Caller requests a payment TODAY!!!</a:t>
            </a:r>
          </a:p>
          <a:p>
            <a:r>
              <a:rPr lang="en-US" sz="2200" dirty="0"/>
              <a:t>Caller refuses to provide a physical address</a:t>
            </a:r>
          </a:p>
          <a:p>
            <a:pPr marL="0" indent="0">
              <a:buNone/>
            </a:pPr>
            <a:r>
              <a:rPr lang="en-US" sz="2200" i="1" dirty="0"/>
              <a:t>Tips:</a:t>
            </a:r>
          </a:p>
          <a:p>
            <a:r>
              <a:rPr lang="en-US" sz="2200" dirty="0"/>
              <a:t>Do not provide any information or payments — make payments through the normal channels.</a:t>
            </a:r>
          </a:p>
          <a:p>
            <a:r>
              <a:rPr lang="en-US" sz="2200" dirty="0"/>
              <a:t>Do a Google search of the caller’s phone number</a:t>
            </a:r>
          </a:p>
          <a:p>
            <a:r>
              <a:rPr lang="en-US" sz="2200" dirty="0"/>
              <a:t>Contact the original lender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6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675244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File a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File a complaint if you have been victimized.</a:t>
            </a:r>
          </a:p>
          <a:p>
            <a:pPr marL="260350" indent="-260350"/>
            <a:r>
              <a:rPr lang="en-US" dirty="0"/>
              <a:t>Illinois Attorney General </a:t>
            </a:r>
            <a:r>
              <a:rPr lang="en-US" dirty="0">
                <a:hlinkClick r:id="rId2"/>
              </a:rPr>
              <a:t>IllinoisAttorneyGeneral.gov</a:t>
            </a:r>
            <a:endParaRPr lang="en-US" dirty="0"/>
          </a:p>
          <a:p>
            <a:pPr marL="603250" lvl="1" indent="-260350"/>
            <a:r>
              <a:rPr lang="en-US" sz="2000" dirty="0">
                <a:hlinkClick r:id="rId3"/>
              </a:rPr>
              <a:t>Online submission form</a:t>
            </a:r>
            <a:endParaRPr lang="en-US" sz="2000" dirty="0"/>
          </a:p>
          <a:p>
            <a:pPr marL="241300" lvl="2" indent="-228600">
              <a:buSzPct val="145000"/>
              <a:buFont typeface="Arial" charset="0"/>
              <a:buChar char="•"/>
            </a:pPr>
            <a:r>
              <a:rPr lang="en-US" sz="2000" dirty="0"/>
              <a:t>Federal Trade Commission</a:t>
            </a:r>
          </a:p>
          <a:p>
            <a:pPr marL="640715" lvl="3" indent="-285750">
              <a:buSzPct val="100000"/>
              <a:buFont typeface="Courier New" charset="0"/>
              <a:buChar char="o"/>
            </a:pPr>
            <a:r>
              <a:rPr lang="en-US" sz="2000" dirty="0"/>
              <a:t>Asks you to categorize your complaint and has </a:t>
            </a:r>
            <a:r>
              <a:rPr lang="en-US" sz="2000" dirty="0">
                <a:hlinkClick r:id="rId4"/>
              </a:rPr>
              <a:t>an online chat feature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Consumer Financial Protection Bureau</a:t>
            </a:r>
          </a:p>
          <a:p>
            <a:pPr marL="641350" lvl="2" indent="-285750">
              <a:buClr>
                <a:srgbClr val="20BDDB"/>
              </a:buClr>
              <a:buSzPct val="100000"/>
              <a:buFont typeface="Courier New" charset="0"/>
              <a:buChar char="o"/>
            </a:pPr>
            <a:r>
              <a:rPr lang="en-US" sz="2000" dirty="0">
                <a:hlinkClick r:id="rId5"/>
              </a:rPr>
              <a:t>ConsumerFinance.gov/Complaint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Local Law 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3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free credit reports from </a:t>
            </a:r>
            <a:r>
              <a:rPr lang="en-US" dirty="0">
                <a:hlinkClick r:id="rId2"/>
              </a:rPr>
              <a:t>AnnualCreditReport.com</a:t>
            </a:r>
            <a:endParaRPr lang="en-US" dirty="0"/>
          </a:p>
          <a:p>
            <a:r>
              <a:rPr lang="en-US" dirty="0"/>
              <a:t>Check your report for errors</a:t>
            </a:r>
          </a:p>
          <a:p>
            <a:r>
              <a:rPr lang="en-US" dirty="0"/>
              <a:t>Contact any lenders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1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/>
                <a:ea typeface="Tahoma"/>
                <a:cs typeface="Tahoma"/>
              </a:rPr>
              <a:t>Meet William - from no credit to buying a car on his own</a:t>
            </a:r>
            <a:endParaRPr lang="en-US" dirty="0"/>
          </a:p>
        </p:txBody>
      </p:sp>
      <p:pic>
        <p:nvPicPr>
          <p:cNvPr id="5" name="Online Media 4" title="Faces of Financial Wellness: William">
            <a:hlinkClick r:id="" action="ppaction://media"/>
            <a:extLst>
              <a:ext uri="{FF2B5EF4-FFF2-40B4-BE49-F238E27FC236}">
                <a16:creationId xmlns:a16="http://schemas.microsoft.com/office/drawing/2014/main" id="{20EAFA13-47DB-1A33-111C-9871754F286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763" y="1570038"/>
            <a:ext cx="8585200" cy="485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2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5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80314"/>
            <a:ext cx="8623935" cy="454036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51526"/>
            <a:ext cx="8623935" cy="46691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We are going to start with a question for the group: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True or False?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A credit score is only important when I borrow money.</a:t>
            </a:r>
          </a:p>
          <a:p>
            <a:pPr marL="0" indent="0" algn="ctr">
              <a:buNone/>
              <a:defRPr/>
            </a:pPr>
            <a:r>
              <a:rPr lang="en-US" dirty="0"/>
              <a:t>Discussion: Tell us why you answered the way you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6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False — credit is important for everyone, including people with disabilities, and a credit score is only one part of our credit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Overview, Purpose and 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>
              <a:defRPr/>
            </a:pPr>
            <a:r>
              <a:rPr lang="en-US" dirty="0"/>
              <a:t>Why is credit important?</a:t>
            </a:r>
          </a:p>
          <a:p>
            <a:pPr>
              <a:defRPr/>
            </a:pPr>
            <a:r>
              <a:rPr lang="en-US" dirty="0"/>
              <a:t>Why do people with disabilities need credit?</a:t>
            </a:r>
          </a:p>
          <a:p>
            <a:pPr>
              <a:defRPr/>
            </a:pPr>
            <a:r>
              <a:rPr lang="en-US" dirty="0"/>
              <a:t>Credit affects your life, in addition to when you borrow money.</a:t>
            </a:r>
          </a:p>
          <a:p>
            <a:pPr>
              <a:defRPr/>
            </a:pPr>
            <a:r>
              <a:rPr lang="en-US" dirty="0"/>
              <a:t>How do I establish credit?</a:t>
            </a:r>
          </a:p>
          <a:p>
            <a:pPr>
              <a:defRPr/>
            </a:pPr>
            <a:r>
              <a:rPr lang="en-US" dirty="0"/>
              <a:t>Your credit profile: credit report and credit score basics.</a:t>
            </a:r>
          </a:p>
          <a:p>
            <a:pPr>
              <a:defRPr/>
            </a:pPr>
            <a:r>
              <a:rPr lang="en-US" dirty="0"/>
              <a:t>What do you do when bill collectors call, or notices come in the mail?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Credit: our ability to borrow money now and pay it back later</a:t>
            </a:r>
          </a:p>
          <a:p>
            <a:r>
              <a:rPr lang="en-US" dirty="0"/>
              <a:t>Our credit profile is created over our lifespan</a:t>
            </a:r>
          </a:p>
          <a:p>
            <a:r>
              <a:rPr lang="en-US" dirty="0"/>
              <a:t>Credit report — accompanying information</a:t>
            </a:r>
          </a:p>
          <a:p>
            <a:r>
              <a:rPr lang="en-US" dirty="0"/>
              <a:t>Credit score — point-in-time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r>
              <a:rPr lang="en-US" dirty="0"/>
              <a:t>Financial institutions refer to the four C’s of credit:</a:t>
            </a:r>
          </a:p>
          <a:p>
            <a:pPr lvl="1"/>
            <a:r>
              <a:rPr lang="en-US" sz="2000" dirty="0"/>
              <a:t>Capacity: present and future ability to meet your payments</a:t>
            </a:r>
          </a:p>
          <a:p>
            <a:pPr lvl="1"/>
            <a:r>
              <a:rPr lang="en-US" sz="2000" dirty="0"/>
              <a:t>Capital: value of your assets and net worth</a:t>
            </a:r>
          </a:p>
          <a:p>
            <a:pPr lvl="1"/>
            <a:r>
              <a:rPr lang="en-US" sz="2000" dirty="0"/>
              <a:t>Character: how you have paid your bills in the past</a:t>
            </a:r>
          </a:p>
          <a:p>
            <a:pPr lvl="1"/>
            <a:r>
              <a:rPr lang="en-US" sz="2000" dirty="0"/>
              <a:t>Collateral: property or assets used to secure the loan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Does Credit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15920"/>
            <a:ext cx="8623935" cy="4604757"/>
          </a:xfrm>
        </p:spPr>
        <p:txBody>
          <a:bodyPr/>
          <a:lstStyle/>
          <a:p>
            <a:pPr>
              <a:defRPr/>
            </a:pPr>
            <a:r>
              <a:rPr lang="en-US" dirty="0"/>
              <a:t>Credit is used for a variety of life purposes:</a:t>
            </a:r>
          </a:p>
          <a:p>
            <a:pPr lvl="1">
              <a:defRPr/>
            </a:pPr>
            <a:r>
              <a:rPr lang="en-US" dirty="0"/>
              <a:t>Employment</a:t>
            </a:r>
          </a:p>
          <a:p>
            <a:pPr lvl="1">
              <a:defRPr/>
            </a:pPr>
            <a:r>
              <a:rPr lang="en-US" dirty="0"/>
              <a:t>Insurance policies</a:t>
            </a:r>
          </a:p>
          <a:p>
            <a:pPr lvl="1">
              <a:defRPr/>
            </a:pPr>
            <a:r>
              <a:rPr lang="en-US" dirty="0"/>
              <a:t>Renting apartments</a:t>
            </a:r>
          </a:p>
          <a:p>
            <a:pPr lvl="1">
              <a:defRPr/>
            </a:pPr>
            <a:r>
              <a:rPr lang="en-US" dirty="0"/>
              <a:t>Utilities: water, power, phone/internet</a:t>
            </a:r>
          </a:p>
          <a:p>
            <a:pPr lvl="1">
              <a:defRPr/>
            </a:pPr>
            <a:r>
              <a:rPr lang="en-US" dirty="0"/>
              <a:t>Emergencies</a:t>
            </a:r>
          </a:p>
          <a:p>
            <a:pPr lvl="1">
              <a:defRPr/>
            </a:pPr>
            <a:r>
              <a:rPr lang="en-US" dirty="0"/>
              <a:t>Convenience</a:t>
            </a:r>
          </a:p>
          <a:p>
            <a:pPr lvl="1">
              <a:defRPr/>
            </a:pPr>
            <a:r>
              <a:rPr lang="en-US" dirty="0"/>
              <a:t>Large purchases — cars and homes</a:t>
            </a:r>
          </a:p>
          <a:p>
            <a:pPr lvl="1">
              <a:defRPr/>
            </a:pPr>
            <a:r>
              <a:rPr lang="en-US" dirty="0"/>
              <a:t>Borrowing at a reasonable rate of interest</a:t>
            </a:r>
          </a:p>
          <a:p>
            <a:pPr lvl="1">
              <a:defRPr/>
            </a:pPr>
            <a:r>
              <a:rPr lang="en-US" dirty="0"/>
              <a:t>Purchasing assistive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325"/>
      </p:ext>
    </p:extLst>
  </p:cSld>
  <p:clrMapOvr>
    <a:masterClrMapping/>
  </p:clrMapOvr>
</p:sld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Props1.xml><?xml version="1.0" encoding="utf-8"?>
<ds:datastoreItem xmlns:ds="http://schemas.openxmlformats.org/officeDocument/2006/customXml" ds:itemID="{05EE781A-142E-422B-A8CF-7F9C34F80E7A}"/>
</file>

<file path=customXml/itemProps2.xml><?xml version="1.0" encoding="utf-8"?>
<ds:datastoreItem xmlns:ds="http://schemas.openxmlformats.org/officeDocument/2006/customXml" ds:itemID="{289D3462-EB24-42EB-A4BE-1A1527162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B21CC1-630F-4E0D-9439-128EF8F56C4D}">
  <ds:schemaRefs>
    <ds:schemaRef ds:uri="cfedde83-a939-42c9-aa4b-af366a3070b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8d52da6-00fe-4aa5-8048-3fb7bf867981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3263</TotalTime>
  <Words>1815</Words>
  <Application>Microsoft Office PowerPoint</Application>
  <PresentationFormat>On-screen Show (4:3)</PresentationFormat>
  <Paragraphs>242</Paragraphs>
  <Slides>39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4: Credit Matters</vt:lpstr>
      <vt:lpstr>Welcome &amp; Housekeeping</vt:lpstr>
      <vt:lpstr>Agenda</vt:lpstr>
      <vt:lpstr>Activity</vt:lpstr>
      <vt:lpstr>Answer</vt:lpstr>
      <vt:lpstr>Overview, Purpose and Expected Outcomes</vt:lpstr>
      <vt:lpstr>What Is Credit?</vt:lpstr>
      <vt:lpstr>The Four Cs</vt:lpstr>
      <vt:lpstr>Why Does Credit Matter?</vt:lpstr>
      <vt:lpstr>Video</vt:lpstr>
      <vt:lpstr>Question #1</vt:lpstr>
      <vt:lpstr>Question #1 (Continued)</vt:lpstr>
      <vt:lpstr>Question #2</vt:lpstr>
      <vt:lpstr>Question #2 (Continued)</vt:lpstr>
      <vt:lpstr>Credit Scores and Credit Reports</vt:lpstr>
      <vt:lpstr>How Is the Score Figured Out?</vt:lpstr>
      <vt:lpstr>Free Credit Scores</vt:lpstr>
      <vt:lpstr>How to Improve Your Score</vt:lpstr>
      <vt:lpstr>Credit Reports</vt:lpstr>
      <vt:lpstr>Question #3 (Continued)</vt:lpstr>
      <vt:lpstr>Credit Reports (Continued)</vt:lpstr>
      <vt:lpstr>Credit Reports Include</vt:lpstr>
      <vt:lpstr>Different Types of Debt</vt:lpstr>
      <vt:lpstr>Revolving Debt</vt:lpstr>
      <vt:lpstr>Installment Debt</vt:lpstr>
      <vt:lpstr>Smart Alternatives to Borrowing</vt:lpstr>
      <vt:lpstr>Predatory Lending</vt:lpstr>
      <vt:lpstr>Laws That Protect You</vt:lpstr>
      <vt:lpstr>Laws That Protect Your Credit</vt:lpstr>
      <vt:lpstr>Laws That Protect Your Credit Reporting</vt:lpstr>
      <vt:lpstr>Laws That Protect You in Collections</vt:lpstr>
      <vt:lpstr>How To Establish Credit</vt:lpstr>
      <vt:lpstr>Avoid Scams</vt:lpstr>
      <vt:lpstr>Scam Examples</vt:lpstr>
      <vt:lpstr>File a Complaint</vt:lpstr>
      <vt:lpstr>Homework</vt:lpstr>
      <vt:lpstr>Meet William - from no credit to buying a car on his own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Credit Matters</dc:title>
  <dc:creator>National Disability Institute</dc:creator>
  <cp:keywords>People with Disabilities</cp:keywords>
  <cp:lastModifiedBy>Al Milioto</cp:lastModifiedBy>
  <cp:revision>103</cp:revision>
  <dcterms:created xsi:type="dcterms:W3CDTF">2019-01-10T23:31:07Z</dcterms:created>
  <dcterms:modified xsi:type="dcterms:W3CDTF">2024-07-08T20:20:47Z</dcterms:modified>
  <cp:category>Financial Wellness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0x010100EA418BFEAA4BBD46A3F28CED4404A8EA</vt:lpwstr>
  </property>
  <property fmtid="{D5CDD505-2E9C-101B-9397-08002B2CF9AE}" pid="3" name="_Level">
    <vt:i4>1</vt:i4>
  </property>
  <property fmtid="{D5CDD505-2E9C-101B-9397-08002B2CF9AE}" pid="4" name="MediaServiceImageTags">
    <vt:lpwstr/>
  </property>
</Properties>
</file>